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1"/>
  </p:notesMasterIdLst>
  <p:sldIdLst>
    <p:sldId id="256" r:id="rId2"/>
    <p:sldId id="257" r:id="rId3"/>
    <p:sldId id="259" r:id="rId4"/>
    <p:sldId id="261" r:id="rId5"/>
    <p:sldId id="262" r:id="rId6"/>
    <p:sldId id="263" r:id="rId7"/>
    <p:sldId id="264" r:id="rId8"/>
    <p:sldId id="265" r:id="rId9"/>
    <p:sldId id="266" r:id="rId10"/>
  </p:sldIdLst>
  <p:sldSz cx="12192000" cy="6858000"/>
  <p:notesSz cx="6858000" cy="9144000"/>
  <p:embeddedFontLst>
    <p:embeddedFont>
      <p:font typeface="Populaire" panose="02000603000000000000" pitchFamily="50" charset="0"/>
      <p:regular r:id="rId12"/>
    </p:embeddedFont>
    <p:embeddedFont>
      <p:font typeface="Proxima Nova Rg" panose="02000506030000020004" pitchFamily="50" charset="0"/>
      <p:bold r:id="rId13"/>
      <p:boldItalic r:id="rId14"/>
    </p:embeddedFont>
    <p:embeddedFont>
      <p:font typeface="ＭＳ Ｐゴシック" panose="020B0600070205080204" pitchFamily="34" charset="-128"/>
      <p:regular r:id="rId15"/>
    </p:embeddedFont>
    <p:embeddedFont>
      <p:font typeface="Calibri" panose="020F0502020204030204" pitchFamily="34" charset="0"/>
      <p:regular r:id="rId16"/>
      <p:bold r:id="rId17"/>
      <p:italic r:id="rId18"/>
      <p:boldItalic r:id="rId19"/>
    </p:embeddedFont>
    <p:embeddedFont>
      <p:font typeface="Proxima Nova Alt Cn Rg" panose="02000506030000020004" pitchFamily="50" charset="0"/>
      <p:regular r:id="rId20"/>
      <p:bold r:id="rId21"/>
      <p:italic r:id="rId22"/>
      <p:boldItalic r:id="rId23"/>
    </p:embeddedFont>
    <p:embeddedFont>
      <p:font typeface="Proxima Nova Th" panose="02000506030000020004" pitchFamily="50" charset="0"/>
      <p:regular r:id="rId24"/>
      <p:bold r:id="rId25"/>
      <p:italic r:id="rId26"/>
      <p:boldItalic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3171" autoAdjust="0"/>
  </p:normalViewPr>
  <p:slideViewPr>
    <p:cSldViewPr snapToGrid="0">
      <p:cViewPr varScale="1">
        <p:scale>
          <a:sx n="83" d="100"/>
          <a:sy n="83" d="100"/>
        </p:scale>
        <p:origin x="643" y="67"/>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font" Target="fonts/font15.fntdata"/><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font" Target="fonts/font16.fntdata"/><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E30B8D0-9362-4E93-9C5F-94BB7E2E1FEE}" type="datetimeFigureOut">
              <a:rPr lang="en-GB" smtClean="0"/>
              <a:t>18/06/2015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052538-01DD-424B-81B8-F0509DC58728}" type="slidenum">
              <a:rPr lang="en-GB" smtClean="0"/>
              <a:t>‹#›</a:t>
            </a:fld>
            <a:endParaRPr lang="en-GB"/>
          </a:p>
        </p:txBody>
      </p:sp>
    </p:spTree>
    <p:extLst>
      <p:ext uri="{BB962C8B-B14F-4D97-AF65-F5344CB8AC3E}">
        <p14:creationId xmlns:p14="http://schemas.microsoft.com/office/powerpoint/2010/main" val="6926838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Taken from https://www.gov.uk/government/publications/2010-to-2015-government-policy-sustainable-development/2010-to-2015-government-policy-sustainable-development in</a:t>
            </a:r>
            <a:r>
              <a:rPr lang="en-GB" baseline="0" dirty="0" smtClean="0"/>
              <a:t> March 2015 </a:t>
            </a:r>
            <a:endParaRPr lang="en-GB" dirty="0" smtClean="0"/>
          </a:p>
        </p:txBody>
      </p:sp>
      <p:sp>
        <p:nvSpPr>
          <p:cNvPr id="4" name="Slide Number Placeholder 3"/>
          <p:cNvSpPr>
            <a:spLocks noGrp="1"/>
          </p:cNvSpPr>
          <p:nvPr>
            <p:ph type="sldNum" sz="quarter" idx="10"/>
          </p:nvPr>
        </p:nvSpPr>
        <p:spPr/>
        <p:txBody>
          <a:bodyPr/>
          <a:lstStyle/>
          <a:p>
            <a:fld id="{D4052538-01DD-424B-81B8-F0509DC58728}" type="slidenum">
              <a:rPr lang="en-GB" smtClean="0"/>
              <a:t>2</a:t>
            </a:fld>
            <a:endParaRPr lang="en-GB"/>
          </a:p>
        </p:txBody>
      </p:sp>
    </p:spTree>
    <p:extLst>
      <p:ext uri="{BB962C8B-B14F-4D97-AF65-F5344CB8AC3E}">
        <p14:creationId xmlns:p14="http://schemas.microsoft.com/office/powerpoint/2010/main" val="1470753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5.png"/><Relationship Id="rId7" Type="http://schemas.openxmlformats.org/officeDocument/2006/relationships/hyperlink" Target="https://twitter.com/homebuildcareer" TargetMode="External"/><Relationship Id="rId2" Type="http://schemas.openxmlformats.org/officeDocument/2006/relationships/hyperlink" Target="http://www.housebuildingcareers.org.uk/" TargetMode="Externa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hyperlink" Target="https://www.facebook.com/housebuildingcareers" TargetMode="External"/><Relationship Id="rId10" Type="http://schemas.openxmlformats.org/officeDocument/2006/relationships/hyperlink" Target="http://www.geography.org.uk/" TargetMode="External"/><Relationship Id="rId4" Type="http://schemas.openxmlformats.org/officeDocument/2006/relationships/hyperlink" Target="http://housebuildingcareers.org.uk/" TargetMode="External"/><Relationship Id="rId9"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6" name="Oval 25"/>
          <p:cNvSpPr/>
          <p:nvPr/>
        </p:nvSpPr>
        <p:spPr bwMode="auto">
          <a:xfrm>
            <a:off x="3082132" y="4185826"/>
            <a:ext cx="598506" cy="598506"/>
          </a:xfrm>
          <a:prstGeom prst="ellipse">
            <a:avLst/>
          </a:prstGeom>
          <a:solidFill>
            <a:schemeClr val="tx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25" name="Oval 24"/>
          <p:cNvSpPr/>
          <p:nvPr/>
        </p:nvSpPr>
        <p:spPr bwMode="auto">
          <a:xfrm>
            <a:off x="5539895" y="718913"/>
            <a:ext cx="913735" cy="913735"/>
          </a:xfrm>
          <a:prstGeom prst="ellipse">
            <a:avLst/>
          </a:prstGeom>
          <a:solidFill>
            <a:schemeClr val="accent2"/>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4" name="Rectangle 13"/>
          <p:cNvSpPr/>
          <p:nvPr/>
        </p:nvSpPr>
        <p:spPr bwMode="auto">
          <a:xfrm>
            <a:off x="8519115" y="2154725"/>
            <a:ext cx="2204483" cy="1768678"/>
          </a:xfrm>
          <a:prstGeom prst="rect">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nvGrpSpPr>
          <p:cNvPr id="10" name="Group 9"/>
          <p:cNvGrpSpPr/>
          <p:nvPr/>
        </p:nvGrpSpPr>
        <p:grpSpPr>
          <a:xfrm>
            <a:off x="3466215" y="1254642"/>
            <a:ext cx="5499006" cy="2335442"/>
            <a:chOff x="1339703" y="6148"/>
            <a:chExt cx="7424490" cy="3153200"/>
          </a:xfrm>
          <a:solidFill>
            <a:schemeClr val="accent2"/>
          </a:solidFill>
        </p:grpSpPr>
        <p:sp>
          <p:nvSpPr>
            <p:cNvPr id="7" name="Rectangle 6"/>
            <p:cNvSpPr/>
            <p:nvPr/>
          </p:nvSpPr>
          <p:spPr bwMode="auto">
            <a:xfrm>
              <a:off x="1339703" y="6148"/>
              <a:ext cx="6833245" cy="315320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9" name="Oval 8"/>
            <p:cNvSpPr/>
            <p:nvPr/>
          </p:nvSpPr>
          <p:spPr bwMode="auto">
            <a:xfrm>
              <a:off x="7956119" y="1808215"/>
              <a:ext cx="808074" cy="808074"/>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grpSp>
        <p:nvGrpSpPr>
          <p:cNvPr id="13" name="Group 12"/>
          <p:cNvGrpSpPr/>
          <p:nvPr/>
        </p:nvGrpSpPr>
        <p:grpSpPr>
          <a:xfrm>
            <a:off x="3466215" y="3257236"/>
            <a:ext cx="5061096" cy="2122838"/>
            <a:chOff x="3466215" y="3257236"/>
            <a:chExt cx="5061096" cy="2122838"/>
          </a:xfrm>
          <a:solidFill>
            <a:schemeClr val="tx2"/>
          </a:solidFill>
        </p:grpSpPr>
        <p:sp>
          <p:nvSpPr>
            <p:cNvPr id="11" name="Rectangle 10"/>
            <p:cNvSpPr/>
            <p:nvPr/>
          </p:nvSpPr>
          <p:spPr bwMode="auto">
            <a:xfrm>
              <a:off x="3466215" y="3590084"/>
              <a:ext cx="5061096" cy="1789990"/>
            </a:xfrm>
            <a:prstGeom prst="rect">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2" name="Oval 11"/>
            <p:cNvSpPr/>
            <p:nvPr/>
          </p:nvSpPr>
          <p:spPr bwMode="auto">
            <a:xfrm>
              <a:off x="5787655" y="3257236"/>
              <a:ext cx="616689" cy="616689"/>
            </a:xfrm>
            <a:prstGeom prst="ellipse">
              <a:avLst/>
            </a:prstGeom>
            <a:grp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grpSp>
      <p:sp>
        <p:nvSpPr>
          <p:cNvPr id="2" name="Title 1"/>
          <p:cNvSpPr>
            <a:spLocks noGrp="1"/>
          </p:cNvSpPr>
          <p:nvPr>
            <p:ph type="ctrTitle"/>
          </p:nvPr>
        </p:nvSpPr>
        <p:spPr>
          <a:xfrm>
            <a:off x="3583172" y="1382056"/>
            <a:ext cx="4783543" cy="2080614"/>
          </a:xfrm>
          <a:noFill/>
        </p:spPr>
        <p:txBody>
          <a:bodyPr>
            <a:noAutofit/>
          </a:bodyPr>
          <a:lstStyle>
            <a:lvl1pPr algn="ctr">
              <a:defRPr sz="5400" b="1">
                <a:solidFill>
                  <a:schemeClr val="accent3"/>
                </a:solidFill>
              </a:defRPr>
            </a:lvl1pPr>
          </a:lstStyle>
          <a:p>
            <a:r>
              <a:rPr lang="en-US" smtClean="0"/>
              <a:t>Click to edit Master title style</a:t>
            </a:r>
            <a:endParaRPr lang="en-GB" dirty="0"/>
          </a:p>
        </p:txBody>
      </p:sp>
      <p:sp>
        <p:nvSpPr>
          <p:cNvPr id="3" name="Subtitle 2"/>
          <p:cNvSpPr>
            <a:spLocks noGrp="1"/>
          </p:cNvSpPr>
          <p:nvPr>
            <p:ph type="subTitle" idx="1" hasCustomPrompt="1"/>
          </p:nvPr>
        </p:nvSpPr>
        <p:spPr>
          <a:xfrm>
            <a:off x="9010455" y="2743210"/>
            <a:ext cx="1522135" cy="514026"/>
          </a:xfrm>
        </p:spPr>
        <p:txBody>
          <a:bodyPr>
            <a:noAutofit/>
          </a:bodyPr>
          <a:lstStyle>
            <a:lvl1pPr marL="0" indent="0" algn="ctr">
              <a:buNone/>
              <a:defRPr sz="1400">
                <a:solidFill>
                  <a:schemeClr val="tx1"/>
                </a:solidFill>
              </a:defRPr>
            </a:lvl1pPr>
            <a:lvl2pPr marL="192873" indent="0" algn="ctr">
              <a:buNone/>
              <a:defRPr/>
            </a:lvl2pPr>
            <a:lvl3pPr marL="385744" indent="0" algn="ctr">
              <a:buNone/>
              <a:defRPr/>
            </a:lvl3pPr>
            <a:lvl4pPr marL="578616" indent="0" algn="ctr">
              <a:buNone/>
              <a:defRPr/>
            </a:lvl4pPr>
            <a:lvl5pPr marL="771487" indent="0" algn="ctr">
              <a:buNone/>
              <a:defRPr/>
            </a:lvl5pPr>
            <a:lvl6pPr marL="964359" indent="0" algn="ctr">
              <a:buNone/>
              <a:defRPr/>
            </a:lvl6pPr>
            <a:lvl7pPr marL="1157230" indent="0" algn="ctr">
              <a:buNone/>
              <a:defRPr/>
            </a:lvl7pPr>
            <a:lvl8pPr marL="1350102" indent="0" algn="ctr">
              <a:buNone/>
              <a:defRPr/>
            </a:lvl8pPr>
            <a:lvl9pPr marL="1542973" indent="0" algn="ctr">
              <a:buNone/>
              <a:defRPr/>
            </a:lvl9pPr>
          </a:lstStyle>
          <a:p>
            <a:r>
              <a:rPr lang="en-US" dirty="0" smtClean="0"/>
              <a:t>DATE/TIME/AUTHOR</a:t>
            </a:r>
            <a:endParaRPr lang="en-GB" dirty="0"/>
          </a:p>
        </p:txBody>
      </p:sp>
      <p:sp>
        <p:nvSpPr>
          <p:cNvPr id="18" name="Oval 17"/>
          <p:cNvSpPr/>
          <p:nvPr/>
        </p:nvSpPr>
        <p:spPr bwMode="auto">
          <a:xfrm>
            <a:off x="9374370" y="1800176"/>
            <a:ext cx="510363" cy="510363"/>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9" name="Oval 18"/>
          <p:cNvSpPr/>
          <p:nvPr/>
        </p:nvSpPr>
        <p:spPr bwMode="auto">
          <a:xfrm>
            <a:off x="10577825" y="2732562"/>
            <a:ext cx="510363" cy="510363"/>
          </a:xfrm>
          <a:prstGeom prst="ellipse">
            <a:avLst/>
          </a:prstGeom>
          <a:solidFill>
            <a:schemeClr val="accent3"/>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7" name="Text Placeholder 36"/>
          <p:cNvSpPr>
            <a:spLocks noGrp="1"/>
          </p:cNvSpPr>
          <p:nvPr>
            <p:ph type="body" sz="quarter" idx="10" hasCustomPrompt="1"/>
          </p:nvPr>
        </p:nvSpPr>
        <p:spPr>
          <a:xfrm>
            <a:off x="3628028" y="3698350"/>
            <a:ext cx="4801869" cy="1388907"/>
          </a:xfrm>
        </p:spPr>
        <p:txBody>
          <a:bodyPr>
            <a:normAutofit/>
          </a:bodyPr>
          <a:lstStyle>
            <a:lvl1pPr marL="0" indent="0" algn="ctr">
              <a:buNone/>
              <a:defRPr sz="2800" baseline="0">
                <a:solidFill>
                  <a:schemeClr val="bg1"/>
                </a:solidFill>
              </a:defRPr>
            </a:lvl1pPr>
          </a:lstStyle>
          <a:p>
            <a:pPr lvl="0"/>
            <a:r>
              <a:rPr lang="en-US" dirty="0" smtClean="0"/>
              <a:t>Click to edit the text</a:t>
            </a:r>
          </a:p>
        </p:txBody>
      </p:sp>
    </p:spTree>
    <p:extLst>
      <p:ext uri="{BB962C8B-B14F-4D97-AF65-F5344CB8AC3E}">
        <p14:creationId xmlns:p14="http://schemas.microsoft.com/office/powerpoint/2010/main" val="2729802182"/>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302422"/>
            <a:ext cx="7315200" cy="566738"/>
          </a:xfrm>
        </p:spPr>
        <p:txBody>
          <a:bodyPr anchor="b">
            <a:noAutofit/>
          </a:bodyPr>
          <a:lstStyle>
            <a:lvl1pPr algn="l">
              <a:defRPr sz="3200" b="1"/>
            </a:lvl1pPr>
          </a:lstStyle>
          <a:p>
            <a:r>
              <a:rPr lang="en-US" smtClean="0"/>
              <a:t>Click to edit Master title style</a:t>
            </a:r>
            <a:endParaRPr lang="en-GB" dirty="0"/>
          </a:p>
        </p:txBody>
      </p:sp>
      <p:sp>
        <p:nvSpPr>
          <p:cNvPr id="3" name="Picture Placeholder 2"/>
          <p:cNvSpPr>
            <a:spLocks noGrp="1"/>
          </p:cNvSpPr>
          <p:nvPr>
            <p:ph type="pic" idx="1"/>
          </p:nvPr>
        </p:nvSpPr>
        <p:spPr>
          <a:xfrm>
            <a:off x="2389717" y="116632"/>
            <a:ext cx="7315200" cy="4114800"/>
          </a:xfrm>
        </p:spPr>
        <p:txBody>
          <a:bodyPr/>
          <a:lstStyle>
            <a:lvl1pPr marL="0" indent="0">
              <a:buNone/>
              <a:defRPr sz="1351">
                <a:solidFill>
                  <a:schemeClr val="accent1"/>
                </a:solidFill>
              </a:defRPr>
            </a:lvl1pPr>
            <a:lvl2pPr marL="192873" indent="0">
              <a:buNone/>
              <a:defRPr sz="1181"/>
            </a:lvl2pPr>
            <a:lvl3pPr marL="385744" indent="0">
              <a:buNone/>
              <a:defRPr sz="1013"/>
            </a:lvl3pPr>
            <a:lvl4pPr marL="578616" indent="0">
              <a:buNone/>
              <a:defRPr sz="844"/>
            </a:lvl4pPr>
            <a:lvl5pPr marL="771487" indent="0">
              <a:buNone/>
              <a:defRPr sz="844"/>
            </a:lvl5pPr>
            <a:lvl6pPr marL="964359" indent="0">
              <a:buNone/>
              <a:defRPr sz="844"/>
            </a:lvl6pPr>
            <a:lvl7pPr marL="1157230" indent="0">
              <a:buNone/>
              <a:defRPr sz="844"/>
            </a:lvl7pPr>
            <a:lvl8pPr marL="1350102" indent="0">
              <a:buNone/>
              <a:defRPr sz="844"/>
            </a:lvl8pPr>
            <a:lvl9pPr marL="1542973" indent="0">
              <a:buNone/>
              <a:defRPr sz="844"/>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2389717" y="4869160"/>
            <a:ext cx="7315200" cy="648072"/>
          </a:xfrm>
        </p:spPr>
        <p:txBody>
          <a:bodyPr>
            <a:normAutofit/>
          </a:bodyPr>
          <a:lstStyle>
            <a:lvl1pPr marL="0" indent="0">
              <a:buNone/>
              <a:defRPr sz="2000">
                <a:solidFill>
                  <a:schemeClr val="accent3"/>
                </a:solidFill>
              </a:defRPr>
            </a:lvl1pPr>
            <a:lvl2pPr marL="192873" indent="0">
              <a:buNone/>
              <a:defRPr sz="507"/>
            </a:lvl2pPr>
            <a:lvl3pPr marL="385744" indent="0">
              <a:buNone/>
              <a:defRPr sz="421"/>
            </a:lvl3pPr>
            <a:lvl4pPr marL="578616" indent="0">
              <a:buNone/>
              <a:defRPr sz="380"/>
            </a:lvl4pPr>
            <a:lvl5pPr marL="771487" indent="0">
              <a:buNone/>
              <a:defRPr sz="380"/>
            </a:lvl5pPr>
            <a:lvl6pPr marL="964359" indent="0">
              <a:buNone/>
              <a:defRPr sz="380"/>
            </a:lvl6pPr>
            <a:lvl7pPr marL="1157230" indent="0">
              <a:buNone/>
              <a:defRPr sz="380"/>
            </a:lvl7pPr>
            <a:lvl8pPr marL="1350102" indent="0">
              <a:buNone/>
              <a:defRPr sz="380"/>
            </a:lvl8pPr>
            <a:lvl9pPr marL="1542973" indent="0">
              <a:buNone/>
              <a:defRPr sz="380"/>
            </a:lvl9pPr>
          </a:lstStyle>
          <a:p>
            <a:pPr lvl="0"/>
            <a:r>
              <a:rPr lang="en-US" smtClean="0"/>
              <a:t>Click to edit Master text styles</a:t>
            </a:r>
          </a:p>
        </p:txBody>
      </p:sp>
    </p:spTree>
    <p:extLst>
      <p:ext uri="{BB962C8B-B14F-4D97-AF65-F5344CB8AC3E}">
        <p14:creationId xmlns:p14="http://schemas.microsoft.com/office/powerpoint/2010/main" val="2736659204"/>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10363200" cy="908720"/>
          </a:xfrm>
        </p:spPr>
        <p:txBody>
          <a:bodyPr>
            <a:noAutofit/>
          </a:bodyPr>
          <a:lstStyle>
            <a:lvl1pPr>
              <a:defRPr sz="5400"/>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914400" y="980728"/>
            <a:ext cx="10363200" cy="4402832"/>
          </a:xfrm>
        </p:spPr>
        <p:txBody>
          <a:bodyPr vert="eaVert">
            <a:normAutofit/>
          </a:bodyPr>
          <a:lstStyle>
            <a:lvl1pPr>
              <a:defRPr sz="2400">
                <a:solidFill>
                  <a:schemeClr val="accent1"/>
                </a:solidFill>
              </a:defRPr>
            </a:lvl1pPr>
            <a:lvl2pPr>
              <a:defRPr sz="2000">
                <a:solidFill>
                  <a:schemeClr val="accent1"/>
                </a:solidFill>
              </a:defRPr>
            </a:lvl2pPr>
            <a:lvl3pPr>
              <a:defRPr sz="1800">
                <a:solidFill>
                  <a:schemeClr val="accent1"/>
                </a:solidFill>
              </a:defRPr>
            </a:lvl3pPr>
            <a:lvl4pPr>
              <a:defRPr sz="1600">
                <a:solidFill>
                  <a:schemeClr val="accent1"/>
                </a:solidFill>
              </a:defRPr>
            </a:lvl4pPr>
            <a:lvl5pPr>
              <a:defRPr sz="14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7" name="Straight Connector 6"/>
          <p:cNvCxnSpPr/>
          <p:nvPr/>
        </p:nvCxnSpPr>
        <p:spPr bwMode="auto">
          <a:xfrm>
            <a:off x="914400" y="908720"/>
            <a:ext cx="10363200" cy="0"/>
          </a:xfrm>
          <a:prstGeom prst="line">
            <a:avLst/>
          </a:prstGeom>
          <a:solidFill>
            <a:schemeClr val="accent1"/>
          </a:solidFill>
          <a:ln w="44450" cap="flat" cmpd="sng" algn="ctr">
            <a:solidFill>
              <a:schemeClr val="accent5"/>
            </a:solidFill>
            <a:prstDash val="solid"/>
            <a:round/>
            <a:headEnd type="none" w="med" len="med"/>
            <a:tailEnd type="none" w="med" len="med"/>
          </a:ln>
          <a:effectLst/>
        </p:spPr>
      </p:cxnSp>
      <p:sp>
        <p:nvSpPr>
          <p:cNvPr id="12" name="Rectangle 5"/>
          <p:cNvSpPr>
            <a:spLocks noGrp="1" noChangeArrowheads="1"/>
          </p:cNvSpPr>
          <p:nvPr>
            <p:ph type="ftr" sz="quarter" idx="11"/>
          </p:nvPr>
        </p:nvSpPr>
        <p:spPr>
          <a:xfrm>
            <a:off x="3431704" y="6155610"/>
            <a:ext cx="3860800" cy="457200"/>
          </a:xfrm>
          <a:prstGeom prst="rect">
            <a:avLst/>
          </a:prstGeom>
          <a:ln/>
        </p:spPr>
        <p:txBody>
          <a:bodyPr/>
          <a:lstStyle>
            <a:lvl1pPr>
              <a:defRPr sz="1200">
                <a:solidFill>
                  <a:schemeClr val="bg1"/>
                </a:solidFill>
              </a:defRPr>
            </a:lvl1pPr>
          </a:lstStyle>
          <a:p>
            <a:endParaRPr lang="en-GB"/>
          </a:p>
        </p:txBody>
      </p:sp>
      <p:sp>
        <p:nvSpPr>
          <p:cNvPr id="13" name="Rectangle 6"/>
          <p:cNvSpPr>
            <a:spLocks noGrp="1" noChangeArrowheads="1"/>
          </p:cNvSpPr>
          <p:nvPr>
            <p:ph type="sldNum" sz="quarter" idx="12"/>
          </p:nvPr>
        </p:nvSpPr>
        <p:spPr>
          <a:xfrm>
            <a:off x="8166939" y="6150505"/>
            <a:ext cx="654844" cy="457200"/>
          </a:xfrm>
          <a:prstGeom prst="rect">
            <a:avLst/>
          </a:prstGeom>
          <a:ln/>
        </p:spPr>
        <p:txBody>
          <a:bodyPr/>
          <a:lstStyle>
            <a:lvl1pPr>
              <a:defRPr sz="1200">
                <a:solidFill>
                  <a:schemeClr val="bg1"/>
                </a:solidFill>
              </a:defRPr>
            </a:lvl1pPr>
          </a:lstStyle>
          <a:p>
            <a:fld id="{2C1B4179-20C1-4A26-BF59-E9EC1DD552CF}" type="slidenum">
              <a:rPr lang="en-GB" smtClean="0"/>
              <a:t>‹#›</a:t>
            </a:fld>
            <a:endParaRPr lang="en-GB"/>
          </a:p>
        </p:txBody>
      </p:sp>
    </p:spTree>
    <p:extLst>
      <p:ext uri="{BB962C8B-B14F-4D97-AF65-F5344CB8AC3E}">
        <p14:creationId xmlns:p14="http://schemas.microsoft.com/office/powerpoint/2010/main" val="199517356"/>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496267" y="195605"/>
            <a:ext cx="2590800" cy="5486400"/>
          </a:xfrm>
        </p:spPr>
        <p:txBody>
          <a:bodyPr vert="eaVert">
            <a:normAutofit/>
          </a:bodyPr>
          <a:lstStyle>
            <a:lvl1pPr>
              <a:defRPr sz="4800"/>
            </a:lvl1pPr>
          </a:lstStyle>
          <a:p>
            <a:r>
              <a:rPr lang="en-US" smtClean="0"/>
              <a:t>Click to edit Master title style</a:t>
            </a:r>
            <a:endParaRPr lang="en-GB" dirty="0"/>
          </a:p>
        </p:txBody>
      </p:sp>
      <p:sp>
        <p:nvSpPr>
          <p:cNvPr id="3" name="Vertical Text Placeholder 2"/>
          <p:cNvSpPr>
            <a:spLocks noGrp="1"/>
          </p:cNvSpPr>
          <p:nvPr>
            <p:ph type="body" orient="vert" idx="1"/>
          </p:nvPr>
        </p:nvSpPr>
        <p:spPr>
          <a:xfrm>
            <a:off x="927067" y="195605"/>
            <a:ext cx="7569200" cy="5486400"/>
          </a:xfrm>
        </p:spPr>
        <p:txBody>
          <a:bodyPr vert="eaVert">
            <a:normAutofit/>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400">
                <a:solidFill>
                  <a:schemeClr val="accent1"/>
                </a:solidFill>
              </a:defRPr>
            </a:lvl4pPr>
            <a:lvl5pPr>
              <a:defRPr sz="1200">
                <a:solidFill>
                  <a:schemeClr val="accent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Rectangle 5"/>
          <p:cNvSpPr>
            <a:spLocks noGrp="1" noChangeArrowheads="1"/>
          </p:cNvSpPr>
          <p:nvPr>
            <p:ph type="ftr" sz="quarter" idx="11"/>
          </p:nvPr>
        </p:nvSpPr>
        <p:spPr>
          <a:xfrm>
            <a:off x="3431704" y="6155610"/>
            <a:ext cx="3860800" cy="457200"/>
          </a:xfrm>
          <a:prstGeom prst="rect">
            <a:avLst/>
          </a:prstGeom>
          <a:ln/>
        </p:spPr>
        <p:txBody>
          <a:bodyPr/>
          <a:lstStyle>
            <a:lvl1pPr>
              <a:defRPr sz="1200">
                <a:solidFill>
                  <a:schemeClr val="bg1"/>
                </a:solidFill>
              </a:defRPr>
            </a:lvl1pPr>
          </a:lstStyle>
          <a:p>
            <a:endParaRPr lang="en-GB"/>
          </a:p>
        </p:txBody>
      </p:sp>
      <p:sp>
        <p:nvSpPr>
          <p:cNvPr id="6" name="Rectangle 6"/>
          <p:cNvSpPr>
            <a:spLocks noGrp="1" noChangeArrowheads="1"/>
          </p:cNvSpPr>
          <p:nvPr>
            <p:ph type="sldNum" sz="quarter" idx="12"/>
          </p:nvPr>
        </p:nvSpPr>
        <p:spPr>
          <a:xfrm>
            <a:off x="8166939" y="6150505"/>
            <a:ext cx="2540000" cy="457200"/>
          </a:xfrm>
          <a:prstGeom prst="rect">
            <a:avLst/>
          </a:prstGeom>
          <a:ln/>
        </p:spPr>
        <p:txBody>
          <a:bodyPr/>
          <a:lstStyle>
            <a:lvl1pPr>
              <a:defRPr sz="1200">
                <a:solidFill>
                  <a:schemeClr val="bg1"/>
                </a:solidFill>
              </a:defRPr>
            </a:lvl1pPr>
          </a:lstStyle>
          <a:p>
            <a:fld id="{2C1B4179-20C1-4A26-BF59-E9EC1DD552CF}" type="slidenum">
              <a:rPr lang="en-GB" smtClean="0"/>
              <a:t>‹#›</a:t>
            </a:fld>
            <a:endParaRPr lang="en-GB"/>
          </a:p>
        </p:txBody>
      </p:sp>
    </p:spTree>
    <p:extLst>
      <p:ext uri="{BB962C8B-B14F-4D97-AF65-F5344CB8AC3E}">
        <p14:creationId xmlns:p14="http://schemas.microsoft.com/office/powerpoint/2010/main" val="22706543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End Slide">
    <p:spTree>
      <p:nvGrpSpPr>
        <p:cNvPr id="1" name=""/>
        <p:cNvGrpSpPr/>
        <p:nvPr/>
      </p:nvGrpSpPr>
      <p:grpSpPr>
        <a:xfrm>
          <a:off x="0" y="0"/>
          <a:ext cx="0" cy="0"/>
          <a:chOff x="0" y="0"/>
          <a:chExt cx="0" cy="0"/>
        </a:xfrm>
      </p:grpSpPr>
      <p:sp>
        <p:nvSpPr>
          <p:cNvPr id="2" name="Rectangle 1"/>
          <p:cNvSpPr/>
          <p:nvPr/>
        </p:nvSpPr>
        <p:spPr bwMode="auto">
          <a:xfrm>
            <a:off x="0" y="5995476"/>
            <a:ext cx="12192000" cy="8625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7" name="TextBox 6"/>
          <p:cNvSpPr txBox="1"/>
          <p:nvPr/>
        </p:nvSpPr>
        <p:spPr>
          <a:xfrm>
            <a:off x="2147630" y="6294862"/>
            <a:ext cx="9516140" cy="307777"/>
          </a:xfrm>
          <a:prstGeom prst="rect">
            <a:avLst/>
          </a:prstGeom>
          <a:noFill/>
        </p:spPr>
        <p:txBody>
          <a:bodyPr wrap="square" rtlCol="0">
            <a:spAutoFit/>
          </a:bodyPr>
          <a:lstStyle/>
          <a:p>
            <a:r>
              <a:rPr lang="en-GB" sz="1400" b="0" dirty="0" smtClean="0">
                <a:solidFill>
                  <a:schemeClr val="accent3"/>
                </a:solidFill>
                <a:latin typeface="Proxima Nova Alt Cn Rg" panose="02000506030000020004" pitchFamily="50" charset="0"/>
                <a:hlinkClick r:id="rId2"/>
              </a:rPr>
              <a:t>www.housebuildingcareers.org.uk</a:t>
            </a:r>
            <a:r>
              <a:rPr lang="en-GB" sz="1400" b="0" dirty="0" smtClean="0">
                <a:solidFill>
                  <a:schemeClr val="accent3"/>
                </a:solidFill>
                <a:latin typeface="Proxima Nova Alt Cn Rg" panose="02000506030000020004" pitchFamily="50" charset="0"/>
              </a:rPr>
              <a:t> |</a:t>
            </a:r>
            <a:r>
              <a:rPr lang="en-GB" sz="1400" b="0" baseline="0" dirty="0" smtClean="0">
                <a:solidFill>
                  <a:schemeClr val="accent3"/>
                </a:solidFill>
                <a:latin typeface="Proxima Nova Alt Cn Rg" panose="02000506030000020004" pitchFamily="50" charset="0"/>
              </a:rPr>
              <a:t> twitter: @</a:t>
            </a:r>
            <a:r>
              <a:rPr lang="en-GB" sz="1400" b="0" baseline="0" dirty="0" err="1" smtClean="0">
                <a:solidFill>
                  <a:schemeClr val="accent3"/>
                </a:solidFill>
                <a:latin typeface="Proxima Nova Alt Cn Rg" panose="02000506030000020004" pitchFamily="50" charset="0"/>
              </a:rPr>
              <a:t>homebuildcareer</a:t>
            </a:r>
            <a:r>
              <a:rPr lang="en-GB" sz="1400" b="0" baseline="0" dirty="0" smtClean="0">
                <a:solidFill>
                  <a:schemeClr val="accent3"/>
                </a:solidFill>
                <a:latin typeface="Proxima Nova Alt Cn Rg" panose="02000506030000020004" pitchFamily="50" charset="0"/>
              </a:rPr>
              <a:t> </a:t>
            </a:r>
            <a:r>
              <a:rPr lang="en-GB" sz="1400" b="0" dirty="0" smtClean="0">
                <a:solidFill>
                  <a:schemeClr val="accent3"/>
                </a:solidFill>
                <a:latin typeface="Proxima Nova Alt Cn Rg" panose="02000506030000020004" pitchFamily="50" charset="0"/>
              </a:rPr>
              <a:t>|</a:t>
            </a:r>
            <a:r>
              <a:rPr lang="en-GB" sz="1400" b="0" baseline="0" dirty="0" smtClean="0">
                <a:solidFill>
                  <a:schemeClr val="accent3"/>
                </a:solidFill>
                <a:latin typeface="Proxima Nova Alt Cn Rg" panose="02000506030000020004" pitchFamily="50" charset="0"/>
              </a:rPr>
              <a:t> </a:t>
            </a:r>
            <a:r>
              <a:rPr lang="en-GB" sz="1400" b="0" baseline="0" dirty="0" err="1" smtClean="0">
                <a:solidFill>
                  <a:schemeClr val="accent3"/>
                </a:solidFill>
                <a:latin typeface="Proxima Nova Alt Cn Rg" panose="02000506030000020004" pitchFamily="50" charset="0"/>
              </a:rPr>
              <a:t>facebook</a:t>
            </a:r>
            <a:r>
              <a:rPr lang="en-GB" sz="1400" b="0" baseline="0" dirty="0" smtClean="0">
                <a:solidFill>
                  <a:schemeClr val="accent3"/>
                </a:solidFill>
                <a:latin typeface="Proxima Nova Alt Cn Rg" panose="02000506030000020004" pitchFamily="50" charset="0"/>
              </a:rPr>
              <a:t>: @</a:t>
            </a:r>
            <a:r>
              <a:rPr lang="en-GB" sz="1400" b="0" baseline="0" dirty="0" err="1" smtClean="0">
                <a:solidFill>
                  <a:schemeClr val="accent3"/>
                </a:solidFill>
                <a:latin typeface="Proxima Nova Alt Cn Rg" panose="02000506030000020004" pitchFamily="50" charset="0"/>
              </a:rPr>
              <a:t>housebuildingcareers</a:t>
            </a:r>
            <a:endParaRPr lang="en-GB" sz="1400" b="0" dirty="0">
              <a:solidFill>
                <a:schemeClr val="accent3"/>
              </a:solidFill>
              <a:latin typeface="Proxima Nova Alt Cn Rg" panose="02000506030000020004" pitchFamily="50" charset="0"/>
            </a:endParaRPr>
          </a:p>
        </p:txBody>
      </p:sp>
      <p:grpSp>
        <p:nvGrpSpPr>
          <p:cNvPr id="16" name="Group 15"/>
          <p:cNvGrpSpPr/>
          <p:nvPr/>
        </p:nvGrpSpPr>
        <p:grpSpPr>
          <a:xfrm>
            <a:off x="2474606" y="1405727"/>
            <a:ext cx="4564267" cy="3271505"/>
            <a:chOff x="2042668" y="1669483"/>
            <a:chExt cx="4564267" cy="3271505"/>
          </a:xfrm>
        </p:grpSpPr>
        <p:sp>
          <p:nvSpPr>
            <p:cNvPr id="5" name="TextBox 4"/>
            <p:cNvSpPr txBox="1"/>
            <p:nvPr/>
          </p:nvSpPr>
          <p:spPr>
            <a:xfrm>
              <a:off x="4497483" y="4030403"/>
              <a:ext cx="1992957" cy="523220"/>
            </a:xfrm>
            <a:prstGeom prst="rect">
              <a:avLst/>
            </a:prstGeom>
            <a:noFill/>
          </p:spPr>
          <p:txBody>
            <a:bodyPr wrap="square" rtlCol="0">
              <a:spAutoFit/>
            </a:bodyPr>
            <a:lstStyle/>
            <a:p>
              <a:r>
                <a:rPr lang="en-GB" sz="2800" b="1" i="1" dirty="0" smtClean="0">
                  <a:solidFill>
                    <a:schemeClr val="accent4"/>
                  </a:solidFill>
                  <a:latin typeface="Proxima Nova Alt Cn Rg" panose="02000506030000020004" pitchFamily="50" charset="0"/>
                </a:rPr>
                <a:t>#Skill</a:t>
              </a:r>
              <a:r>
                <a:rPr lang="en-GB" sz="2800" b="1" i="1" baseline="0" dirty="0" smtClean="0">
                  <a:solidFill>
                    <a:schemeClr val="accent4"/>
                  </a:solidFill>
                  <a:latin typeface="Proxima Nova Alt Cn Rg" panose="02000506030000020004" pitchFamily="50" charset="0"/>
                </a:rPr>
                <a:t> for life</a:t>
              </a:r>
              <a:endParaRPr lang="en-GB" sz="2800" b="1" i="1" dirty="0">
                <a:solidFill>
                  <a:schemeClr val="accent4"/>
                </a:solidFill>
                <a:latin typeface="Proxima Nova Alt Cn Rg" panose="02000506030000020004" pitchFamily="50"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7630" y="1669483"/>
              <a:ext cx="4459305" cy="2261039"/>
            </a:xfrm>
            <a:prstGeom prst="rect">
              <a:avLst/>
            </a:prstGeom>
          </p:spPr>
        </p:pic>
        <p:sp>
          <p:nvSpPr>
            <p:cNvPr id="8" name="TextBox 7"/>
            <p:cNvSpPr txBox="1"/>
            <p:nvPr/>
          </p:nvSpPr>
          <p:spPr>
            <a:xfrm>
              <a:off x="2042668" y="4061180"/>
              <a:ext cx="3200065" cy="461665"/>
            </a:xfrm>
            <a:prstGeom prst="rect">
              <a:avLst/>
            </a:prstGeom>
            <a:noFill/>
          </p:spPr>
          <p:txBody>
            <a:bodyPr wrap="square" rtlCol="0">
              <a:spAutoFit/>
            </a:bodyPr>
            <a:lstStyle/>
            <a:p>
              <a:r>
                <a:rPr lang="en-GB" sz="2400" u="sng" dirty="0" smtClean="0">
                  <a:solidFill>
                    <a:schemeClr val="accent2"/>
                  </a:solidFill>
                  <a:latin typeface="Populaire" panose="02000603000000000000" pitchFamily="50" charset="0"/>
                  <a:hlinkClick r:id="rId4"/>
                </a:rPr>
                <a:t>housebuildingcareers.org.uk</a:t>
              </a:r>
              <a:endParaRPr lang="en-GB" sz="2400" u="sng" dirty="0">
                <a:solidFill>
                  <a:schemeClr val="accent2"/>
                </a:solidFill>
                <a:latin typeface="Populaire" panose="02000603000000000000" pitchFamily="50" charset="0"/>
              </a:endParaRPr>
            </a:p>
          </p:txBody>
        </p:sp>
        <p:grpSp>
          <p:nvGrpSpPr>
            <p:cNvPr id="15" name="Group 14"/>
            <p:cNvGrpSpPr/>
            <p:nvPr/>
          </p:nvGrpSpPr>
          <p:grpSpPr>
            <a:xfrm>
              <a:off x="2147630" y="4605840"/>
              <a:ext cx="4129227" cy="335148"/>
              <a:chOff x="2147630" y="4605840"/>
              <a:chExt cx="4129227" cy="335148"/>
            </a:xfrm>
          </p:grpSpPr>
          <p:pic>
            <p:nvPicPr>
              <p:cNvPr id="9" name="Picture 8">
                <a:hlinkClick r:id="rId5"/>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47630" y="4605840"/>
                <a:ext cx="282316" cy="276888"/>
              </a:xfrm>
              <a:prstGeom prst="rect">
                <a:avLst/>
              </a:prstGeom>
            </p:spPr>
          </p:pic>
          <p:pic>
            <p:nvPicPr>
              <p:cNvPr id="10" name="Picture 9">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309701" y="4605840"/>
                <a:ext cx="282316" cy="276888"/>
              </a:xfrm>
              <a:prstGeom prst="rect">
                <a:avLst/>
              </a:prstGeom>
            </p:spPr>
          </p:pic>
          <p:sp>
            <p:nvSpPr>
              <p:cNvPr id="11" name="TextBox 10"/>
              <p:cNvSpPr txBox="1"/>
              <p:nvPr/>
            </p:nvSpPr>
            <p:spPr>
              <a:xfrm>
                <a:off x="2361102" y="4633211"/>
                <a:ext cx="2089757" cy="307777"/>
              </a:xfrm>
              <a:prstGeom prst="rect">
                <a:avLst/>
              </a:prstGeom>
              <a:noFill/>
            </p:spPr>
            <p:txBody>
              <a:bodyPr wrap="square" rtlCol="0">
                <a:spAutoFit/>
              </a:bodyPr>
              <a:lstStyle/>
              <a:p>
                <a:r>
                  <a:rPr lang="en-GB" sz="1400" dirty="0" smtClean="0">
                    <a:latin typeface="Proxima Nova Th" panose="02000506030000020004" pitchFamily="50" charset="0"/>
                    <a:hlinkClick r:id="rId5"/>
                  </a:rPr>
                  <a:t>@</a:t>
                </a:r>
                <a:r>
                  <a:rPr lang="en-GB" sz="1400" dirty="0" err="1" smtClean="0">
                    <a:latin typeface="Proxima Nova Th" panose="02000506030000020004" pitchFamily="50" charset="0"/>
                    <a:hlinkClick r:id="rId5"/>
                  </a:rPr>
                  <a:t>housebuildingcareers</a:t>
                </a:r>
                <a:endParaRPr lang="en-GB" sz="1400" dirty="0">
                  <a:latin typeface="Proxima Nova Th" panose="02000506030000020004" pitchFamily="50" charset="0"/>
                </a:endParaRPr>
              </a:p>
            </p:txBody>
          </p:sp>
          <p:sp>
            <p:nvSpPr>
              <p:cNvPr id="12" name="TextBox 11"/>
              <p:cNvSpPr txBox="1"/>
              <p:nvPr/>
            </p:nvSpPr>
            <p:spPr>
              <a:xfrm>
                <a:off x="4497482" y="4633211"/>
                <a:ext cx="1779375" cy="307777"/>
              </a:xfrm>
              <a:prstGeom prst="rect">
                <a:avLst/>
              </a:prstGeom>
              <a:noFill/>
            </p:spPr>
            <p:txBody>
              <a:bodyPr wrap="square" rtlCol="0">
                <a:spAutoFit/>
              </a:bodyPr>
              <a:lstStyle/>
              <a:p>
                <a:r>
                  <a:rPr lang="en-GB" sz="1400" b="0" dirty="0" smtClean="0">
                    <a:latin typeface="Proxima Nova Th" panose="02000506030000020004" pitchFamily="50" charset="0"/>
                    <a:hlinkClick r:id="rId7"/>
                  </a:rPr>
                  <a:t>@</a:t>
                </a:r>
                <a:r>
                  <a:rPr lang="en-GB" sz="1400" b="0" dirty="0" err="1" smtClean="0">
                    <a:latin typeface="Proxima Nova Th" panose="02000506030000020004" pitchFamily="50" charset="0"/>
                    <a:hlinkClick r:id="rId7"/>
                  </a:rPr>
                  <a:t>homebuildcareer</a:t>
                </a:r>
                <a:r>
                  <a:rPr lang="en-GB" sz="1400" b="0" dirty="0" smtClean="0">
                    <a:latin typeface="Proxima Nova Th" panose="02000506030000020004" pitchFamily="50" charset="0"/>
                    <a:hlinkClick r:id="rId7"/>
                  </a:rPr>
                  <a:t> </a:t>
                </a:r>
                <a:endParaRPr lang="en-GB" sz="1400" b="0" dirty="0">
                  <a:latin typeface="Proxima Nova Th" panose="02000506030000020004" pitchFamily="50" charset="0"/>
                </a:endParaRPr>
              </a:p>
            </p:txBody>
          </p:sp>
        </p:grpSp>
      </p:grpSp>
      <p:pic>
        <p:nvPicPr>
          <p:cNvPr id="14" name="Picture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427582" y="1814182"/>
            <a:ext cx="2334590" cy="1789853"/>
          </a:xfrm>
          <a:prstGeom prst="rect">
            <a:avLst/>
          </a:prstGeom>
        </p:spPr>
      </p:pic>
      <p:sp>
        <p:nvSpPr>
          <p:cNvPr id="17" name="Rectangle 16"/>
          <p:cNvSpPr/>
          <p:nvPr/>
        </p:nvSpPr>
        <p:spPr bwMode="auto">
          <a:xfrm>
            <a:off x="0" y="5995476"/>
            <a:ext cx="12192000" cy="862524"/>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13" name="TextBox 12"/>
          <p:cNvSpPr txBox="1"/>
          <p:nvPr/>
        </p:nvSpPr>
        <p:spPr bwMode="auto">
          <a:xfrm>
            <a:off x="7417470" y="3877782"/>
            <a:ext cx="3684555" cy="5443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l"/>
            <a:r>
              <a:rPr lang="en-GB" sz="1400" b="1" kern="0" dirty="0" smtClean="0">
                <a:latin typeface="Proxima Nova Th" panose="02000506030000020004" pitchFamily="50" charset="0"/>
              </a:rPr>
              <a:t>Produced in collaboration with the GA</a:t>
            </a:r>
          </a:p>
        </p:txBody>
      </p:sp>
      <p:sp>
        <p:nvSpPr>
          <p:cNvPr id="25" name="TextBox 24"/>
          <p:cNvSpPr txBox="1"/>
          <p:nvPr/>
        </p:nvSpPr>
        <p:spPr bwMode="auto">
          <a:xfrm>
            <a:off x="7417469" y="4216000"/>
            <a:ext cx="3684555" cy="544333"/>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l"/>
            <a:r>
              <a:rPr lang="en-GB" sz="2000" b="0" u="none" kern="1200" dirty="0" smtClean="0">
                <a:solidFill>
                  <a:schemeClr val="tx1"/>
                </a:solidFill>
                <a:effectLst/>
                <a:latin typeface="Proxima Nova Rg" panose="02000506030000020004" pitchFamily="50" charset="0"/>
                <a:ea typeface="+mn-ea"/>
                <a:cs typeface="+mn-cs"/>
                <a:hlinkClick r:id="rId10"/>
              </a:rPr>
              <a:t>www.geography.org.uk</a:t>
            </a:r>
            <a:r>
              <a:rPr lang="en-GB" sz="1800" b="0" u="none" kern="1200" dirty="0" smtClean="0">
                <a:solidFill>
                  <a:schemeClr val="tx1"/>
                </a:solidFill>
                <a:effectLst/>
                <a:latin typeface="+mn-lt"/>
                <a:ea typeface="+mn-ea"/>
                <a:cs typeface="+mn-cs"/>
              </a:rPr>
              <a:t> </a:t>
            </a:r>
            <a:endParaRPr lang="en-GB" sz="1200" b="0" u="none" kern="0" dirty="0" smtClean="0">
              <a:latin typeface="Proxima Nova Th" panose="02000506030000020004" pitchFamily="50" charset="0"/>
            </a:endParaRPr>
          </a:p>
        </p:txBody>
      </p:sp>
    </p:spTree>
    <p:extLst>
      <p:ext uri="{BB962C8B-B14F-4D97-AF65-F5344CB8AC3E}">
        <p14:creationId xmlns:p14="http://schemas.microsoft.com/office/powerpoint/2010/main" val="13042751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16565DB3-2CDC-45C3-A0F2-B3CFB14283D2}" type="datetimeFigureOut">
              <a:rPr lang="en-GB" smtClean="0"/>
              <a:t>18/06/2015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C1B4179-20C1-4A26-BF59-E9EC1DD552CF}" type="slidenum">
              <a:rPr lang="en-GB" smtClean="0"/>
              <a:t>‹#›</a:t>
            </a:fld>
            <a:endParaRPr lang="en-GB"/>
          </a:p>
        </p:txBody>
      </p:sp>
    </p:spTree>
    <p:extLst>
      <p:ext uri="{BB962C8B-B14F-4D97-AF65-F5344CB8AC3E}">
        <p14:creationId xmlns:p14="http://schemas.microsoft.com/office/powerpoint/2010/main" val="2065746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07435" y="61129"/>
            <a:ext cx="10363200" cy="897354"/>
          </a:xfrm>
        </p:spPr>
        <p:txBody>
          <a:bodyPr anchor="b">
            <a:noAutofit/>
          </a:bodyPr>
          <a:lstStyle>
            <a:lvl1pPr>
              <a:defRPr sz="5400">
                <a:solidFill>
                  <a:schemeClr val="accent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1007435" y="1052746"/>
            <a:ext cx="10363200" cy="4558749"/>
          </a:xfrm>
        </p:spPr>
        <p:txBody>
          <a:bodyPr>
            <a:normAutofit/>
          </a:bodyPr>
          <a:lstStyle>
            <a:lvl1pPr>
              <a:defRPr sz="2400">
                <a:solidFill>
                  <a:schemeClr val="tx1"/>
                </a:solidFill>
              </a:defRPr>
            </a:lvl1pPr>
            <a:lvl2pPr>
              <a:defRPr sz="2000">
                <a:solidFill>
                  <a:schemeClr val="tx1"/>
                </a:solidFill>
              </a:defRPr>
            </a:lvl2pPr>
            <a:lvl3pPr>
              <a:defRPr sz="1800">
                <a:solidFill>
                  <a:schemeClr val="tx1"/>
                </a:solidFill>
              </a:defRPr>
            </a:lvl3pPr>
            <a:lvl4pPr>
              <a:defRPr sz="1600">
                <a:solidFill>
                  <a:schemeClr val="tx1"/>
                </a:solidFill>
              </a:defRPr>
            </a:lvl4pPr>
            <a:lvl5pPr>
              <a:defRPr sz="1400">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5" name="Straight Connector 4"/>
          <p:cNvCxnSpPr/>
          <p:nvPr/>
        </p:nvCxnSpPr>
        <p:spPr bwMode="auto">
          <a:xfrm>
            <a:off x="1007435" y="958483"/>
            <a:ext cx="10363200" cy="0"/>
          </a:xfrm>
          <a:prstGeom prst="line">
            <a:avLst/>
          </a:prstGeom>
          <a:solidFill>
            <a:schemeClr val="accent1"/>
          </a:solidFill>
          <a:ln w="44450" cap="flat" cmpd="sng" algn="ctr">
            <a:solidFill>
              <a:schemeClr val="accent5"/>
            </a:solidFill>
            <a:prstDash val="solid"/>
            <a:round/>
            <a:headEnd type="none" w="med" len="med"/>
            <a:tailEnd type="none" w="med" len="med"/>
          </a:ln>
          <a:effectLst/>
        </p:spPr>
      </p:cxnSp>
      <p:cxnSp>
        <p:nvCxnSpPr>
          <p:cNvPr id="6" name="Straight Connector 5"/>
          <p:cNvCxnSpPr/>
          <p:nvPr/>
        </p:nvCxnSpPr>
        <p:spPr bwMode="auto">
          <a:xfrm>
            <a:off x="1007435" y="958483"/>
            <a:ext cx="10363200" cy="0"/>
          </a:xfrm>
          <a:prstGeom prst="line">
            <a:avLst/>
          </a:prstGeom>
          <a:solidFill>
            <a:schemeClr val="accent1"/>
          </a:solidFill>
          <a:ln w="44450" cap="flat" cmpd="sng" algn="ctr">
            <a:solidFill>
              <a:schemeClr val="accent5"/>
            </a:solidFill>
            <a:prstDash val="solid"/>
            <a:round/>
            <a:headEnd type="none" w="med" len="med"/>
            <a:tailEnd type="none" w="med" len="med"/>
          </a:ln>
          <a:effectLst/>
        </p:spPr>
      </p:cxnSp>
    </p:spTree>
    <p:extLst>
      <p:ext uri="{BB962C8B-B14F-4D97-AF65-F5344CB8AC3E}">
        <p14:creationId xmlns:p14="http://schemas.microsoft.com/office/powerpoint/2010/main" val="109010568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0833" y="2205500"/>
            <a:ext cx="10363200" cy="1362075"/>
          </a:xfrm>
        </p:spPr>
        <p:txBody>
          <a:bodyPr anchor="t">
            <a:normAutofit/>
          </a:bodyPr>
          <a:lstStyle>
            <a:lvl1pPr algn="ctr">
              <a:defRPr sz="6000" b="1" cap="all">
                <a:solidFill>
                  <a:schemeClr val="accent2"/>
                </a:solidFill>
              </a:defRPr>
            </a:lvl1pPr>
          </a:lstStyle>
          <a:p>
            <a:r>
              <a:rPr lang="en-US" smtClean="0"/>
              <a:t>Click to edit Master title style</a:t>
            </a:r>
            <a:endParaRPr lang="en-GB" dirty="0"/>
          </a:p>
        </p:txBody>
      </p:sp>
    </p:spTree>
    <p:extLst>
      <p:ext uri="{BB962C8B-B14F-4D97-AF65-F5344CB8AC3E}">
        <p14:creationId xmlns:p14="http://schemas.microsoft.com/office/powerpoint/2010/main" val="115420912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4400" y="69849"/>
            <a:ext cx="10363200" cy="906555"/>
          </a:xfrm>
        </p:spPr>
        <p:txBody>
          <a:bodyPr anchor="b">
            <a:noAutofit/>
          </a:bodyPr>
          <a:lstStyle>
            <a:lvl1pPr>
              <a:defRPr sz="5400">
                <a:solidFill>
                  <a:schemeClr val="accent2"/>
                </a:solidFill>
              </a:defRPr>
            </a:lvl1pPr>
          </a:lstStyle>
          <a:p>
            <a:r>
              <a:rPr lang="en-US" smtClean="0"/>
              <a:t>Click to edit Master title style</a:t>
            </a:r>
            <a:endParaRPr lang="en-GB" dirty="0"/>
          </a:p>
        </p:txBody>
      </p:sp>
      <p:sp>
        <p:nvSpPr>
          <p:cNvPr id="3" name="Content Placeholder 2"/>
          <p:cNvSpPr>
            <a:spLocks noGrp="1"/>
          </p:cNvSpPr>
          <p:nvPr>
            <p:ph sz="half" idx="1"/>
          </p:nvPr>
        </p:nvSpPr>
        <p:spPr>
          <a:xfrm>
            <a:off x="914400" y="1182082"/>
            <a:ext cx="5080000" cy="4407158"/>
          </a:xfrm>
        </p:spPr>
        <p:txBody>
          <a:bodyPr>
            <a:normAutofit/>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200">
                <a:solidFill>
                  <a:schemeClr val="accent1"/>
                </a:solidFill>
              </a:defRPr>
            </a:lvl4pPr>
            <a:lvl5pPr>
              <a:defRPr sz="1200">
                <a:solidFill>
                  <a:schemeClr val="accent1"/>
                </a:solidFill>
              </a:defRPr>
            </a:lvl5pPr>
            <a:lvl6pPr>
              <a:defRPr sz="760"/>
            </a:lvl6pPr>
            <a:lvl7pPr>
              <a:defRPr sz="760"/>
            </a:lvl7pPr>
            <a:lvl8pPr>
              <a:defRPr sz="760"/>
            </a:lvl8pPr>
            <a:lvl9pPr>
              <a:defRPr sz="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6240016" y="1196752"/>
            <a:ext cx="5037584" cy="4407158"/>
          </a:xfrm>
        </p:spPr>
        <p:txBody>
          <a:bodyPr>
            <a:normAutofit/>
          </a:bodyPr>
          <a:lstStyle>
            <a:lvl1pPr>
              <a:defRPr sz="2000">
                <a:solidFill>
                  <a:schemeClr val="accent1"/>
                </a:solidFill>
              </a:defRPr>
            </a:lvl1pPr>
            <a:lvl2pPr>
              <a:defRPr sz="1800">
                <a:solidFill>
                  <a:schemeClr val="accent1"/>
                </a:solidFill>
              </a:defRPr>
            </a:lvl2pPr>
            <a:lvl3pPr>
              <a:defRPr sz="1600">
                <a:solidFill>
                  <a:schemeClr val="accent1"/>
                </a:solidFill>
              </a:defRPr>
            </a:lvl3pPr>
            <a:lvl4pPr>
              <a:defRPr sz="1200">
                <a:solidFill>
                  <a:schemeClr val="accent1"/>
                </a:solidFill>
              </a:defRPr>
            </a:lvl4pPr>
            <a:lvl5pPr>
              <a:defRPr sz="1200">
                <a:solidFill>
                  <a:schemeClr val="accent1"/>
                </a:solidFill>
              </a:defRPr>
            </a:lvl5pPr>
            <a:lvl6pPr>
              <a:defRPr sz="760"/>
            </a:lvl6pPr>
            <a:lvl7pPr>
              <a:defRPr sz="760"/>
            </a:lvl7pPr>
            <a:lvl8pPr>
              <a:defRPr sz="760"/>
            </a:lvl8pPr>
            <a:lvl9pPr>
              <a:defRPr sz="76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8" name="Straight Connector 7"/>
          <p:cNvCxnSpPr/>
          <p:nvPr/>
        </p:nvCxnSpPr>
        <p:spPr bwMode="auto">
          <a:xfrm>
            <a:off x="914400" y="980728"/>
            <a:ext cx="10363200" cy="0"/>
          </a:xfrm>
          <a:prstGeom prst="line">
            <a:avLst/>
          </a:prstGeom>
          <a:solidFill>
            <a:schemeClr val="accent1"/>
          </a:solidFill>
          <a:ln w="44450" cap="flat" cmpd="sng" algn="ctr">
            <a:solidFill>
              <a:schemeClr val="accent5"/>
            </a:solidFill>
            <a:prstDash val="solid"/>
            <a:round/>
            <a:headEnd type="none" w="med" len="med"/>
            <a:tailEnd type="none" w="med" len="med"/>
          </a:ln>
          <a:effectLst/>
        </p:spPr>
      </p:cxnSp>
    </p:spTree>
    <p:extLst>
      <p:ext uri="{BB962C8B-B14F-4D97-AF65-F5344CB8AC3E}">
        <p14:creationId xmlns:p14="http://schemas.microsoft.com/office/powerpoint/2010/main" val="218392824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10972800" cy="908720"/>
          </a:xfrm>
        </p:spPr>
        <p:txBody>
          <a:bodyPr anchor="b">
            <a:noAutofit/>
          </a:bodyPr>
          <a:lstStyle>
            <a:lvl1pPr>
              <a:defRPr sz="5400"/>
            </a:lvl1pPr>
          </a:lstStyle>
          <a:p>
            <a:r>
              <a:rPr lang="en-US" smtClean="0"/>
              <a:t>Click to edit Master title style</a:t>
            </a:r>
            <a:endParaRPr lang="en-GB" dirty="0"/>
          </a:p>
        </p:txBody>
      </p:sp>
      <p:sp>
        <p:nvSpPr>
          <p:cNvPr id="3" name="Text Placeholder 2"/>
          <p:cNvSpPr>
            <a:spLocks noGrp="1"/>
          </p:cNvSpPr>
          <p:nvPr>
            <p:ph type="body" idx="1"/>
          </p:nvPr>
        </p:nvSpPr>
        <p:spPr>
          <a:xfrm>
            <a:off x="609600" y="947418"/>
            <a:ext cx="5386917" cy="537383"/>
          </a:xfrm>
        </p:spPr>
        <p:txBody>
          <a:bodyPr anchor="b">
            <a:normAutofit/>
          </a:bodyPr>
          <a:lstStyle>
            <a:lvl1pPr marL="0" indent="0">
              <a:buNone/>
              <a:defRPr sz="2000" b="1">
                <a:solidFill>
                  <a:schemeClr val="accent3"/>
                </a:solidFill>
              </a:defRPr>
            </a:lvl1pPr>
            <a:lvl2pPr marL="192873" indent="0">
              <a:buNone/>
              <a:defRPr sz="844" b="1"/>
            </a:lvl2pPr>
            <a:lvl3pPr marL="385744" indent="0">
              <a:buNone/>
              <a:defRPr sz="760" b="1"/>
            </a:lvl3pPr>
            <a:lvl4pPr marL="578616" indent="0">
              <a:buNone/>
              <a:defRPr sz="675" b="1"/>
            </a:lvl4pPr>
            <a:lvl5pPr marL="771487" indent="0">
              <a:buNone/>
              <a:defRPr sz="675" b="1"/>
            </a:lvl5pPr>
            <a:lvl6pPr marL="964359" indent="0">
              <a:buNone/>
              <a:defRPr sz="675" b="1"/>
            </a:lvl6pPr>
            <a:lvl7pPr marL="1157230" indent="0">
              <a:buNone/>
              <a:defRPr sz="675" b="1"/>
            </a:lvl7pPr>
            <a:lvl8pPr marL="1350102" indent="0">
              <a:buNone/>
              <a:defRPr sz="675" b="1"/>
            </a:lvl8pPr>
            <a:lvl9pPr marL="1542973" indent="0">
              <a:buNone/>
              <a:defRPr sz="675" b="1"/>
            </a:lvl9pPr>
          </a:lstStyle>
          <a:p>
            <a:pPr lvl="0"/>
            <a:r>
              <a:rPr lang="en-US" smtClean="0"/>
              <a:t>Click to edit Master text styles</a:t>
            </a:r>
          </a:p>
        </p:txBody>
      </p:sp>
      <p:sp>
        <p:nvSpPr>
          <p:cNvPr id="4" name="Content Placeholder 3"/>
          <p:cNvSpPr>
            <a:spLocks noGrp="1"/>
          </p:cNvSpPr>
          <p:nvPr>
            <p:ph sz="half" idx="2"/>
          </p:nvPr>
        </p:nvSpPr>
        <p:spPr>
          <a:xfrm>
            <a:off x="609600" y="1484781"/>
            <a:ext cx="5386917" cy="4032453"/>
          </a:xfrm>
        </p:spPr>
        <p:txBody>
          <a:bodyPr>
            <a:normAutofit/>
          </a:bodyPr>
          <a:lstStyle>
            <a:lvl1pPr>
              <a:defRPr sz="2000">
                <a:solidFill>
                  <a:schemeClr val="accent1"/>
                </a:solidFill>
              </a:defRPr>
            </a:lvl1pPr>
            <a:lvl2pPr>
              <a:defRPr sz="16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vl6pPr>
              <a:defRPr sz="675"/>
            </a:lvl6pPr>
            <a:lvl7pPr>
              <a:defRPr sz="675"/>
            </a:lvl7pPr>
            <a:lvl8pPr>
              <a:defRPr sz="675"/>
            </a:lvl8pPr>
            <a:lvl9pPr>
              <a:defRPr sz="6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5" name="Text Placeholder 4"/>
          <p:cNvSpPr>
            <a:spLocks noGrp="1"/>
          </p:cNvSpPr>
          <p:nvPr>
            <p:ph type="body" sz="quarter" idx="3"/>
          </p:nvPr>
        </p:nvSpPr>
        <p:spPr>
          <a:xfrm>
            <a:off x="6193381" y="947418"/>
            <a:ext cx="5389033" cy="537385"/>
          </a:xfrm>
        </p:spPr>
        <p:txBody>
          <a:bodyPr anchor="b">
            <a:normAutofit/>
          </a:bodyPr>
          <a:lstStyle>
            <a:lvl1pPr marL="0" indent="0">
              <a:buNone/>
              <a:defRPr sz="2000" b="1">
                <a:solidFill>
                  <a:schemeClr val="accent3"/>
                </a:solidFill>
              </a:defRPr>
            </a:lvl1pPr>
            <a:lvl2pPr marL="192873" indent="0">
              <a:buNone/>
              <a:defRPr sz="844" b="1"/>
            </a:lvl2pPr>
            <a:lvl3pPr marL="385744" indent="0">
              <a:buNone/>
              <a:defRPr sz="760" b="1"/>
            </a:lvl3pPr>
            <a:lvl4pPr marL="578616" indent="0">
              <a:buNone/>
              <a:defRPr sz="675" b="1"/>
            </a:lvl4pPr>
            <a:lvl5pPr marL="771487" indent="0">
              <a:buNone/>
              <a:defRPr sz="675" b="1"/>
            </a:lvl5pPr>
            <a:lvl6pPr marL="964359" indent="0">
              <a:buNone/>
              <a:defRPr sz="675" b="1"/>
            </a:lvl6pPr>
            <a:lvl7pPr marL="1157230" indent="0">
              <a:buNone/>
              <a:defRPr sz="675" b="1"/>
            </a:lvl7pPr>
            <a:lvl8pPr marL="1350102" indent="0">
              <a:buNone/>
              <a:defRPr sz="675" b="1"/>
            </a:lvl8pPr>
            <a:lvl9pPr marL="1542973" indent="0">
              <a:buNone/>
              <a:defRPr sz="675" b="1"/>
            </a:lvl9pPr>
          </a:lstStyle>
          <a:p>
            <a:pPr lvl="0"/>
            <a:r>
              <a:rPr lang="en-US" smtClean="0"/>
              <a:t>Click to edit Master text styles</a:t>
            </a:r>
          </a:p>
        </p:txBody>
      </p:sp>
      <p:sp>
        <p:nvSpPr>
          <p:cNvPr id="6" name="Content Placeholder 5"/>
          <p:cNvSpPr>
            <a:spLocks noGrp="1"/>
          </p:cNvSpPr>
          <p:nvPr>
            <p:ph sz="quarter" idx="4"/>
          </p:nvPr>
        </p:nvSpPr>
        <p:spPr>
          <a:xfrm>
            <a:off x="6193381" y="1484782"/>
            <a:ext cx="5389033" cy="4032451"/>
          </a:xfrm>
        </p:spPr>
        <p:txBody>
          <a:bodyPr>
            <a:normAutofit/>
          </a:bodyPr>
          <a:lstStyle>
            <a:lvl1pPr>
              <a:defRPr sz="2000">
                <a:solidFill>
                  <a:schemeClr val="tx1"/>
                </a:solidFill>
              </a:defRPr>
            </a:lvl1pPr>
            <a:lvl2pPr>
              <a:defRPr sz="1600">
                <a:solidFill>
                  <a:schemeClr val="tx1"/>
                </a:solidFill>
              </a:defRPr>
            </a:lvl2pPr>
            <a:lvl3pPr>
              <a:defRPr sz="1400">
                <a:solidFill>
                  <a:schemeClr val="tx1"/>
                </a:solidFill>
              </a:defRPr>
            </a:lvl3pPr>
            <a:lvl4pPr>
              <a:defRPr sz="1400">
                <a:solidFill>
                  <a:schemeClr val="tx1"/>
                </a:solidFill>
              </a:defRPr>
            </a:lvl4pPr>
            <a:lvl5pPr>
              <a:defRPr sz="1400">
                <a:solidFill>
                  <a:schemeClr val="tx1"/>
                </a:solidFill>
              </a:defRPr>
            </a:lvl5pPr>
            <a:lvl6pPr>
              <a:defRPr sz="675"/>
            </a:lvl6pPr>
            <a:lvl7pPr>
              <a:defRPr sz="675"/>
            </a:lvl7pPr>
            <a:lvl8pPr>
              <a:defRPr sz="675"/>
            </a:lvl8pPr>
            <a:lvl9pPr>
              <a:defRPr sz="675"/>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cxnSp>
        <p:nvCxnSpPr>
          <p:cNvPr id="10" name="Straight Connector 9"/>
          <p:cNvCxnSpPr/>
          <p:nvPr/>
        </p:nvCxnSpPr>
        <p:spPr bwMode="auto">
          <a:xfrm>
            <a:off x="609600" y="908720"/>
            <a:ext cx="11031016" cy="38678"/>
          </a:xfrm>
          <a:prstGeom prst="line">
            <a:avLst/>
          </a:prstGeom>
          <a:solidFill>
            <a:schemeClr val="accent1"/>
          </a:solidFill>
          <a:ln w="44450" cap="flat" cmpd="sng" algn="ctr">
            <a:solidFill>
              <a:schemeClr val="accent5"/>
            </a:solidFill>
            <a:prstDash val="solid"/>
            <a:round/>
            <a:headEnd type="none" w="med" len="med"/>
            <a:tailEnd type="none" w="med" len="med"/>
          </a:ln>
          <a:effectLst/>
        </p:spPr>
      </p:cxnSp>
    </p:spTree>
    <p:extLst>
      <p:ext uri="{BB962C8B-B14F-4D97-AF65-F5344CB8AC3E}">
        <p14:creationId xmlns:p14="http://schemas.microsoft.com/office/powerpoint/2010/main" val="368842774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89384" y="72008"/>
            <a:ext cx="10363200" cy="908720"/>
          </a:xfrm>
        </p:spPr>
        <p:txBody>
          <a:bodyPr anchor="b">
            <a:noAutofit/>
          </a:bodyPr>
          <a:lstStyle>
            <a:lvl1pPr>
              <a:defRPr sz="5400"/>
            </a:lvl1pPr>
          </a:lstStyle>
          <a:p>
            <a:r>
              <a:rPr lang="en-US" smtClean="0"/>
              <a:t>Click to edit Master title style</a:t>
            </a:r>
            <a:endParaRPr lang="en-GB" dirty="0"/>
          </a:p>
        </p:txBody>
      </p:sp>
      <p:sp>
        <p:nvSpPr>
          <p:cNvPr id="9" name="Rectangle 6"/>
          <p:cNvSpPr txBox="1">
            <a:spLocks noChangeArrowheads="1"/>
          </p:cNvSpPr>
          <p:nvPr/>
        </p:nvSpPr>
        <p:spPr>
          <a:xfrm>
            <a:off x="8166939" y="6150505"/>
            <a:ext cx="2540000" cy="457200"/>
          </a:xfrm>
          <a:prstGeom prst="rect">
            <a:avLst/>
          </a:prstGeom>
          <a:ln/>
        </p:spPr>
        <p:txBody>
          <a:bodyPr/>
          <a:lstStyle>
            <a:defPPr>
              <a:defRPr lang="en-GB"/>
            </a:defPPr>
            <a:lvl1pPr algn="l" rtl="0" eaLnBrk="0" fontAlgn="base" hangingPunct="0">
              <a:spcBef>
                <a:spcPct val="0"/>
              </a:spcBef>
              <a:spcAft>
                <a:spcPct val="0"/>
              </a:spcAft>
              <a:defRPr sz="1600" kern="1200">
                <a:solidFill>
                  <a:schemeClr val="bg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fld id="{2E6D2815-91A8-4AF6-8528-A9B73F732090}" type="slidenum">
              <a:rPr lang="en-US" altLang="en-US" sz="1200" smtClean="0"/>
              <a:pPr/>
              <a:t>‹#›</a:t>
            </a:fld>
            <a:endParaRPr lang="en-US" altLang="en-US" sz="1200" dirty="0"/>
          </a:p>
        </p:txBody>
      </p:sp>
      <p:cxnSp>
        <p:nvCxnSpPr>
          <p:cNvPr id="10" name="Straight Connector 9"/>
          <p:cNvCxnSpPr/>
          <p:nvPr/>
        </p:nvCxnSpPr>
        <p:spPr bwMode="auto">
          <a:xfrm>
            <a:off x="989384" y="980728"/>
            <a:ext cx="10363200" cy="0"/>
          </a:xfrm>
          <a:prstGeom prst="line">
            <a:avLst/>
          </a:prstGeom>
          <a:solidFill>
            <a:schemeClr val="accent1"/>
          </a:solidFill>
          <a:ln w="44450" cap="flat" cmpd="sng" algn="ctr">
            <a:solidFill>
              <a:schemeClr val="accent5"/>
            </a:solidFill>
            <a:prstDash val="solid"/>
            <a:round/>
            <a:headEnd type="none" w="med" len="med"/>
            <a:tailEnd type="none" w="med" len="med"/>
          </a:ln>
          <a:effectLst/>
        </p:spPr>
      </p:cxnSp>
    </p:spTree>
    <p:extLst>
      <p:ext uri="{BB962C8B-B14F-4D97-AF65-F5344CB8AC3E}">
        <p14:creationId xmlns:p14="http://schemas.microsoft.com/office/powerpoint/2010/main" val="118057087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999789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solid fill">
    <p:spTree>
      <p:nvGrpSpPr>
        <p:cNvPr id="1" name=""/>
        <p:cNvGrpSpPr/>
        <p:nvPr/>
      </p:nvGrpSpPr>
      <p:grpSpPr>
        <a:xfrm>
          <a:off x="0" y="0"/>
          <a:ext cx="0" cy="0"/>
          <a:chOff x="0" y="0"/>
          <a:chExt cx="0" cy="0"/>
        </a:xfrm>
      </p:grpSpPr>
      <p:sp>
        <p:nvSpPr>
          <p:cNvPr id="2" name="Rectangle 1"/>
          <p:cNvSpPr/>
          <p:nvPr/>
        </p:nvSpPr>
        <p:spPr bwMode="auto">
          <a:xfrm>
            <a:off x="1" y="0"/>
            <a:ext cx="12192000" cy="6858000"/>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
        <p:nvSpPr>
          <p:cNvPr id="3" name="Rectangle 2"/>
          <p:cNvSpPr/>
          <p:nvPr/>
        </p:nvSpPr>
        <p:spPr bwMode="auto">
          <a:xfrm>
            <a:off x="1" y="0"/>
            <a:ext cx="12192000" cy="6858000"/>
          </a:xfrm>
          <a:prstGeom prst="rect">
            <a:avLst/>
          </a:prstGeom>
          <a:solidFill>
            <a:schemeClr val="accent1">
              <a:lumMod val="50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spTree>
    <p:extLst>
      <p:ext uri="{BB962C8B-B14F-4D97-AF65-F5344CB8AC3E}">
        <p14:creationId xmlns:p14="http://schemas.microsoft.com/office/powerpoint/2010/main" val="30323999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106710"/>
            <a:ext cx="4011084" cy="1162050"/>
          </a:xfrm>
        </p:spPr>
        <p:txBody>
          <a:bodyPr anchor="b">
            <a:noAutofit/>
          </a:bodyPr>
          <a:lstStyle>
            <a:lvl1pPr algn="l">
              <a:defRPr sz="4000" b="1"/>
            </a:lvl1pPr>
          </a:lstStyle>
          <a:p>
            <a:r>
              <a:rPr lang="en-US" smtClean="0"/>
              <a:t>Click to edit Master title style</a:t>
            </a:r>
            <a:endParaRPr lang="en-GB" dirty="0"/>
          </a:p>
        </p:txBody>
      </p:sp>
      <p:sp>
        <p:nvSpPr>
          <p:cNvPr id="3" name="Content Placeholder 2"/>
          <p:cNvSpPr>
            <a:spLocks noGrp="1"/>
          </p:cNvSpPr>
          <p:nvPr>
            <p:ph idx="1"/>
          </p:nvPr>
        </p:nvSpPr>
        <p:spPr>
          <a:xfrm>
            <a:off x="4766733" y="96188"/>
            <a:ext cx="6815667" cy="5349057"/>
          </a:xfrm>
        </p:spPr>
        <p:txBody>
          <a:bodyPr>
            <a:normAutofit/>
          </a:bodyPr>
          <a:lstStyle>
            <a:lvl1pPr>
              <a:defRPr sz="2800">
                <a:solidFill>
                  <a:schemeClr val="tx1"/>
                </a:solidFill>
              </a:defRPr>
            </a:lvl1pPr>
            <a:lvl2pPr>
              <a:defRPr sz="2400">
                <a:solidFill>
                  <a:schemeClr val="tx1"/>
                </a:solidFill>
              </a:defRPr>
            </a:lvl2pPr>
            <a:lvl3pPr>
              <a:defRPr sz="1800">
                <a:solidFill>
                  <a:schemeClr val="tx1"/>
                </a:solidFill>
              </a:defRPr>
            </a:lvl3pPr>
            <a:lvl4pPr>
              <a:defRPr sz="1400">
                <a:solidFill>
                  <a:schemeClr val="tx1"/>
                </a:solidFill>
              </a:defRPr>
            </a:lvl4pPr>
            <a:lvl5pPr>
              <a:defRPr sz="1400">
                <a:solidFill>
                  <a:schemeClr val="tx1"/>
                </a:solidFill>
              </a:defRPr>
            </a:lvl5pPr>
            <a:lvl6pPr>
              <a:defRPr sz="844"/>
            </a:lvl6pPr>
            <a:lvl7pPr>
              <a:defRPr sz="844"/>
            </a:lvl7pPr>
            <a:lvl8pPr>
              <a:defRPr sz="844"/>
            </a:lvl8pPr>
            <a:lvl9pPr>
              <a:defRPr sz="844"/>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Text Placeholder 3"/>
          <p:cNvSpPr>
            <a:spLocks noGrp="1"/>
          </p:cNvSpPr>
          <p:nvPr>
            <p:ph type="body" sz="half" idx="2"/>
          </p:nvPr>
        </p:nvSpPr>
        <p:spPr>
          <a:xfrm>
            <a:off x="609603" y="1268761"/>
            <a:ext cx="4011084" cy="4176464"/>
          </a:xfrm>
        </p:spPr>
        <p:txBody>
          <a:bodyPr>
            <a:normAutofit/>
          </a:bodyPr>
          <a:lstStyle>
            <a:lvl1pPr marL="0" indent="0">
              <a:buNone/>
              <a:defRPr sz="2000">
                <a:solidFill>
                  <a:schemeClr val="accent3"/>
                </a:solidFill>
              </a:defRPr>
            </a:lvl1pPr>
            <a:lvl2pPr marL="192873" indent="0">
              <a:buNone/>
              <a:defRPr sz="507"/>
            </a:lvl2pPr>
            <a:lvl3pPr marL="385744" indent="0">
              <a:buNone/>
              <a:defRPr sz="421"/>
            </a:lvl3pPr>
            <a:lvl4pPr marL="578616" indent="0">
              <a:buNone/>
              <a:defRPr sz="380"/>
            </a:lvl4pPr>
            <a:lvl5pPr marL="771487" indent="0">
              <a:buNone/>
              <a:defRPr sz="380"/>
            </a:lvl5pPr>
            <a:lvl6pPr marL="964359" indent="0">
              <a:buNone/>
              <a:defRPr sz="380"/>
            </a:lvl6pPr>
            <a:lvl7pPr marL="1157230" indent="0">
              <a:buNone/>
              <a:defRPr sz="380"/>
            </a:lvl7pPr>
            <a:lvl8pPr marL="1350102" indent="0">
              <a:buNone/>
              <a:defRPr sz="380"/>
            </a:lvl8pPr>
            <a:lvl9pPr marL="1542973" indent="0">
              <a:buNone/>
              <a:defRPr sz="380"/>
            </a:lvl9pPr>
          </a:lstStyle>
          <a:p>
            <a:pPr lvl="0"/>
            <a:r>
              <a:rPr lang="en-US" smtClean="0"/>
              <a:t>Click to edit Master text styles</a:t>
            </a:r>
          </a:p>
        </p:txBody>
      </p:sp>
      <p:sp>
        <p:nvSpPr>
          <p:cNvPr id="11" name="Rectangle 6"/>
          <p:cNvSpPr txBox="1">
            <a:spLocks noChangeArrowheads="1"/>
          </p:cNvSpPr>
          <p:nvPr/>
        </p:nvSpPr>
        <p:spPr>
          <a:xfrm>
            <a:off x="8166939" y="6150505"/>
            <a:ext cx="2540000" cy="457200"/>
          </a:xfrm>
          <a:prstGeom prst="rect">
            <a:avLst/>
          </a:prstGeom>
          <a:ln/>
        </p:spPr>
        <p:txBody>
          <a:bodyPr/>
          <a:lstStyle>
            <a:defPPr>
              <a:defRPr lang="en-GB"/>
            </a:defPPr>
            <a:lvl1pPr algn="l" rtl="0" eaLnBrk="0" fontAlgn="base" hangingPunct="0">
              <a:spcBef>
                <a:spcPct val="0"/>
              </a:spcBef>
              <a:spcAft>
                <a:spcPct val="0"/>
              </a:spcAft>
              <a:defRPr sz="1600" kern="1200">
                <a:solidFill>
                  <a:schemeClr val="bg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fld id="{2E6D2815-91A8-4AF6-8528-A9B73F732090}" type="slidenum">
              <a:rPr lang="en-US" altLang="en-US" sz="1200" smtClean="0"/>
              <a:pPr/>
              <a:t>‹#›</a:t>
            </a:fld>
            <a:endParaRPr lang="en-US" altLang="en-US" sz="1200" dirty="0"/>
          </a:p>
        </p:txBody>
      </p:sp>
    </p:spTree>
    <p:extLst>
      <p:ext uri="{BB962C8B-B14F-4D97-AF65-F5344CB8AC3E}">
        <p14:creationId xmlns:p14="http://schemas.microsoft.com/office/powerpoint/2010/main" val="228377144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100417"/>
            <a:ext cx="10363200" cy="70788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normAutofit/>
          </a:bodyPr>
          <a:lstStyle/>
          <a:p>
            <a:pPr lvl="0"/>
            <a:r>
              <a:rPr lang="en-US" smtClean="0"/>
              <a:t>Click to edit Master title style</a:t>
            </a:r>
            <a:endParaRPr lang="en-GB" dirty="0" smtClean="0"/>
          </a:p>
        </p:txBody>
      </p:sp>
      <p:sp>
        <p:nvSpPr>
          <p:cNvPr id="1027" name="Rectangle 3"/>
          <p:cNvSpPr>
            <a:spLocks noGrp="1" noChangeArrowheads="1"/>
          </p:cNvSpPr>
          <p:nvPr>
            <p:ph type="body" idx="1"/>
          </p:nvPr>
        </p:nvSpPr>
        <p:spPr bwMode="auto">
          <a:xfrm>
            <a:off x="914400" y="919829"/>
            <a:ext cx="10363200" cy="446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smtClean="0"/>
          </a:p>
        </p:txBody>
      </p:sp>
      <p:sp>
        <p:nvSpPr>
          <p:cNvPr id="11" name="Rectangle 4"/>
          <p:cNvSpPr>
            <a:spLocks noGrp="1" noChangeArrowheads="1"/>
          </p:cNvSpPr>
          <p:nvPr>
            <p:ph type="dt" sz="half" idx="2"/>
          </p:nvPr>
        </p:nvSpPr>
        <p:spPr>
          <a:xfrm>
            <a:off x="335360" y="6150505"/>
            <a:ext cx="2540000" cy="457200"/>
          </a:xfrm>
          <a:prstGeom prst="rect">
            <a:avLst/>
          </a:prstGeom>
          <a:ln/>
        </p:spPr>
        <p:txBody>
          <a:bodyPr/>
          <a:lstStyle>
            <a:lvl1pPr>
              <a:defRPr sz="1200">
                <a:solidFill>
                  <a:schemeClr val="bg1"/>
                </a:solidFill>
              </a:defRPr>
            </a:lvl1pPr>
          </a:lstStyle>
          <a:p>
            <a:fld id="{16565DB3-2CDC-45C3-A0F2-B3CFB14283D2}" type="datetimeFigureOut">
              <a:rPr lang="en-GB" smtClean="0"/>
              <a:t>18/06/2015</a:t>
            </a:fld>
            <a:endParaRPr lang="en-GB"/>
          </a:p>
        </p:txBody>
      </p:sp>
      <p:sp>
        <p:nvSpPr>
          <p:cNvPr id="12" name="Rectangle 5"/>
          <p:cNvSpPr>
            <a:spLocks noGrp="1" noChangeArrowheads="1"/>
          </p:cNvSpPr>
          <p:nvPr>
            <p:ph type="ftr" sz="quarter" idx="3"/>
          </p:nvPr>
        </p:nvSpPr>
        <p:spPr>
          <a:xfrm>
            <a:off x="3431704" y="6155610"/>
            <a:ext cx="3860800" cy="457200"/>
          </a:xfrm>
          <a:prstGeom prst="rect">
            <a:avLst/>
          </a:prstGeom>
          <a:ln/>
        </p:spPr>
        <p:txBody>
          <a:bodyPr/>
          <a:lstStyle>
            <a:lvl1pPr>
              <a:defRPr sz="1200">
                <a:solidFill>
                  <a:schemeClr val="bg1"/>
                </a:solidFill>
              </a:defRPr>
            </a:lvl1pPr>
          </a:lstStyle>
          <a:p>
            <a:endParaRPr lang="en-GB"/>
          </a:p>
        </p:txBody>
      </p:sp>
      <p:sp>
        <p:nvSpPr>
          <p:cNvPr id="13" name="Rectangle 6"/>
          <p:cNvSpPr>
            <a:spLocks noGrp="1" noChangeArrowheads="1"/>
          </p:cNvSpPr>
          <p:nvPr>
            <p:ph type="sldNum" sz="quarter" idx="4"/>
          </p:nvPr>
        </p:nvSpPr>
        <p:spPr>
          <a:xfrm>
            <a:off x="8166939" y="6150505"/>
            <a:ext cx="2540000" cy="457200"/>
          </a:xfrm>
          <a:prstGeom prst="rect">
            <a:avLst/>
          </a:prstGeom>
          <a:ln/>
        </p:spPr>
        <p:txBody>
          <a:bodyPr/>
          <a:lstStyle>
            <a:lvl1pPr>
              <a:defRPr sz="1200">
                <a:solidFill>
                  <a:schemeClr val="bg1"/>
                </a:solidFill>
              </a:defRPr>
            </a:lvl1pPr>
          </a:lstStyle>
          <a:p>
            <a:fld id="{2C1B4179-20C1-4A26-BF59-E9EC1DD552CF}" type="slidenum">
              <a:rPr lang="en-GB" smtClean="0"/>
              <a:t>‹#›</a:t>
            </a:fld>
            <a:endParaRPr lang="en-GB"/>
          </a:p>
        </p:txBody>
      </p:sp>
      <p:sp>
        <p:nvSpPr>
          <p:cNvPr id="3" name="Rectangle 2"/>
          <p:cNvSpPr/>
          <p:nvPr/>
        </p:nvSpPr>
        <p:spPr bwMode="auto">
          <a:xfrm>
            <a:off x="0" y="6028660"/>
            <a:ext cx="12192000" cy="829340"/>
          </a:xfrm>
          <a:prstGeom prst="rect">
            <a:avLst/>
          </a:prstGeom>
          <a:solidFill>
            <a:schemeClr val="accent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2" name="Picture 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135499" y="6002843"/>
            <a:ext cx="1645376" cy="834269"/>
          </a:xfrm>
          <a:prstGeom prst="rect">
            <a:avLst/>
          </a:prstGeom>
        </p:spPr>
      </p:pic>
      <p:sp>
        <p:nvSpPr>
          <p:cNvPr id="4" name="Rectangle 3"/>
          <p:cNvSpPr/>
          <p:nvPr/>
        </p:nvSpPr>
        <p:spPr bwMode="auto">
          <a:xfrm>
            <a:off x="687977" y="6028660"/>
            <a:ext cx="1053737" cy="82934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5" name="Picture 1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778035" y="6081723"/>
            <a:ext cx="937817" cy="718993"/>
          </a:xfrm>
          <a:prstGeom prst="rect">
            <a:avLst/>
          </a:prstGeom>
        </p:spPr>
      </p:pic>
      <p:sp>
        <p:nvSpPr>
          <p:cNvPr id="14" name="Rectangle 13"/>
          <p:cNvSpPr/>
          <p:nvPr/>
        </p:nvSpPr>
        <p:spPr bwMode="auto">
          <a:xfrm>
            <a:off x="0" y="6028660"/>
            <a:ext cx="12192000" cy="829340"/>
          </a:xfrm>
          <a:prstGeom prst="rect">
            <a:avLst/>
          </a:prstGeom>
          <a:solidFill>
            <a:schemeClr val="accent5"/>
          </a:solidFill>
          <a:ln w="9525" cap="flat" cmpd="sng" algn="ctr">
            <a:noFill/>
            <a:prstDash val="solid"/>
            <a:round/>
            <a:headEnd type="none" w="med" len="med"/>
            <a:tailEnd type="none" w="med" len="med"/>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indent="0" algn="l" defTabSz="914354"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smtClean="0">
              <a:ln>
                <a:noFill/>
              </a:ln>
              <a:solidFill>
                <a:schemeClr val="tx1"/>
              </a:solidFill>
              <a:effectLst/>
              <a:latin typeface="Arial" charset="0"/>
              <a:ea typeface="ＭＳ Ｐゴシック" pitchFamily="1" charset="-128"/>
            </a:endParaRPr>
          </a:p>
        </p:txBody>
      </p:sp>
      <p:pic>
        <p:nvPicPr>
          <p:cNvPr id="16" name="Picture 1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135499" y="6002843"/>
            <a:ext cx="1645376" cy="834269"/>
          </a:xfrm>
          <a:prstGeom prst="rect">
            <a:avLst/>
          </a:prstGeom>
        </p:spPr>
      </p:pic>
      <p:pic>
        <p:nvPicPr>
          <p:cNvPr id="17" name="Picture 16"/>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348006" y="6134901"/>
            <a:ext cx="830109" cy="642145"/>
          </a:xfrm>
          <a:prstGeom prst="rect">
            <a:avLst/>
          </a:prstGeom>
        </p:spPr>
      </p:pic>
      <p:sp>
        <p:nvSpPr>
          <p:cNvPr id="18" name="TextBox 17"/>
          <p:cNvSpPr txBox="1"/>
          <p:nvPr/>
        </p:nvSpPr>
        <p:spPr bwMode="auto">
          <a:xfrm>
            <a:off x="1220048" y="6258411"/>
            <a:ext cx="1252761" cy="57094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pPr algn="l"/>
            <a:r>
              <a:rPr lang="en-GB" sz="1050" b="0" kern="0" dirty="0" smtClean="0">
                <a:latin typeface="Proxima Nova Th" panose="02000506030000020004" pitchFamily="50" charset="0"/>
              </a:rPr>
              <a:t>Produced in collaboration with the GA</a:t>
            </a:r>
          </a:p>
        </p:txBody>
      </p:sp>
    </p:spTree>
    <p:extLst>
      <p:ext uri="{BB962C8B-B14F-4D97-AF65-F5344CB8AC3E}">
        <p14:creationId xmlns:p14="http://schemas.microsoft.com/office/powerpoint/2010/main" val="35702530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iming>
    <p:tnLst>
      <p:par>
        <p:cTn id="1" dur="indefinite" restart="never" nodeType="tmRoot"/>
      </p:par>
    </p:tnLst>
  </p:timing>
  <p:txStyles>
    <p:titleStyle>
      <a:lvl1pPr algn="l" rtl="0" eaLnBrk="1" fontAlgn="base" hangingPunct="1">
        <a:spcBef>
          <a:spcPct val="0"/>
        </a:spcBef>
        <a:spcAft>
          <a:spcPct val="0"/>
        </a:spcAft>
        <a:defRPr sz="5400">
          <a:solidFill>
            <a:schemeClr val="accent2"/>
          </a:solidFill>
          <a:latin typeface="Populaire" panose="02000603000000000000" pitchFamily="50" charset="0"/>
          <a:ea typeface="+mj-ea"/>
          <a:cs typeface="Populaire" panose="02000603000000000000" pitchFamily="50" charset="0"/>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p:titleStyle>
    <p:bodyStyle>
      <a:lvl1pPr marL="144655" indent="-144655" algn="l" rtl="0" eaLnBrk="1" fontAlgn="base" hangingPunct="1">
        <a:spcBef>
          <a:spcPct val="20000"/>
        </a:spcBef>
        <a:spcAft>
          <a:spcPct val="0"/>
        </a:spcAft>
        <a:buChar char="•"/>
        <a:defRPr sz="2000">
          <a:solidFill>
            <a:schemeClr val="tx1"/>
          </a:solidFill>
          <a:latin typeface="Proxima Nova Alt Cn Rg" panose="02000506030000020004" pitchFamily="50" charset="0"/>
          <a:ea typeface="+mn-ea"/>
          <a:cs typeface="Proxima Nova Alt Cn Rg" panose="02000506030000020004" pitchFamily="50" charset="0"/>
        </a:defRPr>
      </a:lvl1pPr>
      <a:lvl2pPr marL="313417" indent="-120545" algn="l" rtl="0" eaLnBrk="1" fontAlgn="base" hangingPunct="1">
        <a:spcBef>
          <a:spcPct val="20000"/>
        </a:spcBef>
        <a:spcAft>
          <a:spcPct val="0"/>
        </a:spcAft>
        <a:buChar char="–"/>
        <a:defRPr sz="1800">
          <a:solidFill>
            <a:schemeClr val="tx1"/>
          </a:solidFill>
          <a:latin typeface="Proxima Nova Alt Cn Rg" panose="02000506030000020004" pitchFamily="50" charset="0"/>
          <a:ea typeface="+mn-ea"/>
          <a:cs typeface="Proxima Nova Alt Cn Rg" panose="02000506030000020004" pitchFamily="50" charset="0"/>
        </a:defRPr>
      </a:lvl2pPr>
      <a:lvl3pPr marL="482180" indent="-96436" algn="l" rtl="0" eaLnBrk="1" fontAlgn="base" hangingPunct="1">
        <a:spcBef>
          <a:spcPct val="20000"/>
        </a:spcBef>
        <a:spcAft>
          <a:spcPct val="0"/>
        </a:spcAft>
        <a:buChar char="•"/>
        <a:defRPr sz="1600">
          <a:solidFill>
            <a:schemeClr val="tx1"/>
          </a:solidFill>
          <a:latin typeface="Proxima Nova Alt Cn Rg" panose="02000506030000020004" pitchFamily="50" charset="0"/>
          <a:ea typeface="+mn-ea"/>
          <a:cs typeface="Proxima Nova Alt Cn Rg" panose="02000506030000020004" pitchFamily="50" charset="0"/>
        </a:defRPr>
      </a:lvl3pPr>
      <a:lvl4pPr marL="675051" indent="-96436" algn="l" rtl="0" eaLnBrk="1" fontAlgn="base" hangingPunct="1">
        <a:spcBef>
          <a:spcPct val="20000"/>
        </a:spcBef>
        <a:spcAft>
          <a:spcPct val="0"/>
        </a:spcAft>
        <a:buChar char="–"/>
        <a:defRPr sz="1400">
          <a:solidFill>
            <a:schemeClr val="tx1"/>
          </a:solidFill>
          <a:latin typeface="Proxima Nova Alt Cn Rg" panose="02000506030000020004" pitchFamily="50" charset="0"/>
          <a:ea typeface="+mn-ea"/>
          <a:cs typeface="Proxima Nova Alt Cn Rg" panose="02000506030000020004" pitchFamily="50" charset="0"/>
        </a:defRPr>
      </a:lvl4pPr>
      <a:lvl5pPr marL="867924" indent="-96436" algn="l" rtl="0" eaLnBrk="1" fontAlgn="base" hangingPunct="1">
        <a:spcBef>
          <a:spcPct val="20000"/>
        </a:spcBef>
        <a:spcAft>
          <a:spcPct val="0"/>
        </a:spcAft>
        <a:buChar char="»"/>
        <a:defRPr sz="1200">
          <a:solidFill>
            <a:schemeClr val="tx1"/>
          </a:solidFill>
          <a:latin typeface="Proxima Nova Alt Cn Rg" panose="02000506030000020004" pitchFamily="50" charset="0"/>
          <a:ea typeface="+mn-ea"/>
          <a:cs typeface="Proxima Nova Alt Cn Rg" panose="02000506030000020004" pitchFamily="50" charset="0"/>
        </a:defRPr>
      </a:lvl5pPr>
      <a:lvl6pPr marL="1060793" indent="-96436" algn="l" rtl="0" eaLnBrk="1" fontAlgn="base" hangingPunct="1">
        <a:spcBef>
          <a:spcPct val="20000"/>
        </a:spcBef>
        <a:spcAft>
          <a:spcPct val="0"/>
        </a:spcAft>
        <a:buChar char="»"/>
        <a:defRPr sz="844">
          <a:solidFill>
            <a:schemeClr val="tx1"/>
          </a:solidFill>
          <a:latin typeface="+mn-lt"/>
          <a:ea typeface="+mn-ea"/>
        </a:defRPr>
      </a:lvl6pPr>
      <a:lvl7pPr marL="1253667" indent="-96436" algn="l" rtl="0" eaLnBrk="1" fontAlgn="base" hangingPunct="1">
        <a:spcBef>
          <a:spcPct val="20000"/>
        </a:spcBef>
        <a:spcAft>
          <a:spcPct val="0"/>
        </a:spcAft>
        <a:buChar char="»"/>
        <a:defRPr sz="844">
          <a:solidFill>
            <a:schemeClr val="tx1"/>
          </a:solidFill>
          <a:latin typeface="+mn-lt"/>
          <a:ea typeface="+mn-ea"/>
        </a:defRPr>
      </a:lvl7pPr>
      <a:lvl8pPr marL="1446539" indent="-96436" algn="l" rtl="0" eaLnBrk="1" fontAlgn="base" hangingPunct="1">
        <a:spcBef>
          <a:spcPct val="20000"/>
        </a:spcBef>
        <a:spcAft>
          <a:spcPct val="0"/>
        </a:spcAft>
        <a:buChar char="»"/>
        <a:defRPr sz="844">
          <a:solidFill>
            <a:schemeClr val="tx1"/>
          </a:solidFill>
          <a:latin typeface="+mn-lt"/>
          <a:ea typeface="+mn-ea"/>
        </a:defRPr>
      </a:lvl8pPr>
      <a:lvl9pPr marL="1639410" indent="-96436" algn="l" rtl="0" eaLnBrk="1" fontAlgn="base" hangingPunct="1">
        <a:spcBef>
          <a:spcPct val="20000"/>
        </a:spcBef>
        <a:spcAft>
          <a:spcPct val="0"/>
        </a:spcAft>
        <a:buChar char="»"/>
        <a:defRPr sz="844">
          <a:solidFill>
            <a:schemeClr val="tx1"/>
          </a:solidFill>
          <a:latin typeface="+mn-lt"/>
          <a:ea typeface="+mn-ea"/>
        </a:defRPr>
      </a:lvl9pPr>
    </p:bodyStyle>
    <p:otherStyle>
      <a:defPPr>
        <a:defRPr lang="en-US"/>
      </a:defPPr>
      <a:lvl1pPr marL="0" algn="l" defTabSz="385744" rtl="0" eaLnBrk="1" latinLnBrk="0" hangingPunct="1">
        <a:defRPr sz="760" kern="1200">
          <a:solidFill>
            <a:schemeClr val="tx1"/>
          </a:solidFill>
          <a:latin typeface="+mn-lt"/>
          <a:ea typeface="+mn-ea"/>
          <a:cs typeface="+mn-cs"/>
        </a:defRPr>
      </a:lvl1pPr>
      <a:lvl2pPr marL="192873" algn="l" defTabSz="385744" rtl="0" eaLnBrk="1" latinLnBrk="0" hangingPunct="1">
        <a:defRPr sz="760" kern="1200">
          <a:solidFill>
            <a:schemeClr val="tx1"/>
          </a:solidFill>
          <a:latin typeface="+mn-lt"/>
          <a:ea typeface="+mn-ea"/>
          <a:cs typeface="+mn-cs"/>
        </a:defRPr>
      </a:lvl2pPr>
      <a:lvl3pPr marL="385744" algn="l" defTabSz="385744" rtl="0" eaLnBrk="1" latinLnBrk="0" hangingPunct="1">
        <a:defRPr sz="760" kern="1200">
          <a:solidFill>
            <a:schemeClr val="tx1"/>
          </a:solidFill>
          <a:latin typeface="+mn-lt"/>
          <a:ea typeface="+mn-ea"/>
          <a:cs typeface="+mn-cs"/>
        </a:defRPr>
      </a:lvl3pPr>
      <a:lvl4pPr marL="578616" algn="l" defTabSz="385744" rtl="0" eaLnBrk="1" latinLnBrk="0" hangingPunct="1">
        <a:defRPr sz="760" kern="1200">
          <a:solidFill>
            <a:schemeClr val="tx1"/>
          </a:solidFill>
          <a:latin typeface="+mn-lt"/>
          <a:ea typeface="+mn-ea"/>
          <a:cs typeface="+mn-cs"/>
        </a:defRPr>
      </a:lvl4pPr>
      <a:lvl5pPr marL="771487" algn="l" defTabSz="385744" rtl="0" eaLnBrk="1" latinLnBrk="0" hangingPunct="1">
        <a:defRPr sz="760" kern="1200">
          <a:solidFill>
            <a:schemeClr val="tx1"/>
          </a:solidFill>
          <a:latin typeface="+mn-lt"/>
          <a:ea typeface="+mn-ea"/>
          <a:cs typeface="+mn-cs"/>
        </a:defRPr>
      </a:lvl5pPr>
      <a:lvl6pPr marL="964359" algn="l" defTabSz="385744" rtl="0" eaLnBrk="1" latinLnBrk="0" hangingPunct="1">
        <a:defRPr sz="760" kern="1200">
          <a:solidFill>
            <a:schemeClr val="tx1"/>
          </a:solidFill>
          <a:latin typeface="+mn-lt"/>
          <a:ea typeface="+mn-ea"/>
          <a:cs typeface="+mn-cs"/>
        </a:defRPr>
      </a:lvl6pPr>
      <a:lvl7pPr marL="1157230" algn="l" defTabSz="385744" rtl="0" eaLnBrk="1" latinLnBrk="0" hangingPunct="1">
        <a:defRPr sz="760" kern="1200">
          <a:solidFill>
            <a:schemeClr val="tx1"/>
          </a:solidFill>
          <a:latin typeface="+mn-lt"/>
          <a:ea typeface="+mn-ea"/>
          <a:cs typeface="+mn-cs"/>
        </a:defRPr>
      </a:lvl7pPr>
      <a:lvl8pPr marL="1350102" algn="l" defTabSz="385744" rtl="0" eaLnBrk="1" latinLnBrk="0" hangingPunct="1">
        <a:defRPr sz="760" kern="1200">
          <a:solidFill>
            <a:schemeClr val="tx1"/>
          </a:solidFill>
          <a:latin typeface="+mn-lt"/>
          <a:ea typeface="+mn-ea"/>
          <a:cs typeface="+mn-cs"/>
        </a:defRPr>
      </a:lvl8pPr>
      <a:lvl9pPr marL="1542973" algn="l" defTabSz="385744" rtl="0" eaLnBrk="1" latinLnBrk="0" hangingPunct="1">
        <a:defRPr sz="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a:t>What are sustainable communities?</a:t>
            </a:r>
          </a:p>
        </p:txBody>
      </p:sp>
      <p:sp>
        <p:nvSpPr>
          <p:cNvPr id="5" name="Subtitle 4"/>
          <p:cNvSpPr>
            <a:spLocks noGrp="1"/>
          </p:cNvSpPr>
          <p:nvPr>
            <p:ph type="subTitle" idx="1"/>
          </p:nvPr>
        </p:nvSpPr>
        <p:spPr/>
        <p:txBody>
          <a:bodyPr/>
          <a:lstStyle/>
          <a:p>
            <a:r>
              <a:rPr lang="en-GB" sz="2800" dirty="0" smtClean="0"/>
              <a:t>Lesson 4</a:t>
            </a:r>
            <a:endParaRPr lang="en-GB" sz="2800" dirty="0"/>
          </a:p>
        </p:txBody>
      </p:sp>
      <p:sp>
        <p:nvSpPr>
          <p:cNvPr id="6" name="Text Placeholder 5"/>
          <p:cNvSpPr>
            <a:spLocks noGrp="1"/>
          </p:cNvSpPr>
          <p:nvPr>
            <p:ph type="body" sz="quarter" idx="10"/>
          </p:nvPr>
        </p:nvSpPr>
        <p:spPr/>
        <p:txBody>
          <a:bodyPr/>
          <a:lstStyle/>
          <a:p>
            <a:r>
              <a:rPr lang="en-GB" dirty="0"/>
              <a:t>What do geographers mean by the term ‘sustainable?’</a:t>
            </a:r>
          </a:p>
        </p:txBody>
      </p:sp>
    </p:spTree>
    <p:extLst>
      <p:ext uri="{BB962C8B-B14F-4D97-AF65-F5344CB8AC3E}">
        <p14:creationId xmlns:p14="http://schemas.microsoft.com/office/powerpoint/2010/main" val="16833309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According to our Government, Sustainable…..</a:t>
            </a:r>
          </a:p>
        </p:txBody>
      </p:sp>
      <p:pic>
        <p:nvPicPr>
          <p:cNvPr id="4" name="Picture 3"/>
          <p:cNvPicPr>
            <a:picLocks noChangeAspect="1"/>
          </p:cNvPicPr>
          <p:nvPr/>
        </p:nvPicPr>
        <p:blipFill>
          <a:blip r:embed="rId3"/>
          <a:stretch>
            <a:fillRect/>
          </a:stretch>
        </p:blipFill>
        <p:spPr>
          <a:xfrm>
            <a:off x="1007435" y="1199314"/>
            <a:ext cx="2477004" cy="1399507"/>
          </a:xfrm>
          <a:prstGeom prst="rect">
            <a:avLst/>
          </a:prstGeom>
        </p:spPr>
      </p:pic>
      <p:sp>
        <p:nvSpPr>
          <p:cNvPr id="5" name="Content Placeholder 2"/>
          <p:cNvSpPr>
            <a:spLocks noGrp="1"/>
          </p:cNvSpPr>
          <p:nvPr>
            <p:ph idx="1"/>
          </p:nvPr>
        </p:nvSpPr>
        <p:spPr>
          <a:xfrm>
            <a:off x="3484439" y="2598821"/>
            <a:ext cx="7886196" cy="1652337"/>
          </a:xfrm>
        </p:spPr>
        <p:txBody>
          <a:bodyPr>
            <a:normAutofit/>
          </a:bodyPr>
          <a:lstStyle/>
          <a:p>
            <a:pPr marL="0" indent="0">
              <a:buNone/>
            </a:pPr>
            <a:r>
              <a:rPr lang="en-GB" i="1" dirty="0" smtClean="0"/>
              <a:t>….means </a:t>
            </a:r>
            <a:r>
              <a:rPr lang="en-GB" i="1" dirty="0"/>
              <a:t>making the necessary decisions now to realise our vision of stimulating economic growth and tackling the deficit, maximising wellbeing and protecting our environment, without affecting the ability of future generations to do the same</a:t>
            </a:r>
            <a:r>
              <a:rPr lang="en-GB" i="1" dirty="0" smtClean="0"/>
              <a:t>.</a:t>
            </a:r>
            <a:endParaRPr lang="en-GB" i="1" dirty="0"/>
          </a:p>
        </p:txBody>
      </p:sp>
      <p:sp>
        <p:nvSpPr>
          <p:cNvPr id="6" name="TextBox 5"/>
          <p:cNvSpPr txBox="1"/>
          <p:nvPr/>
        </p:nvSpPr>
        <p:spPr bwMode="auto">
          <a:xfrm>
            <a:off x="3081316" y="2269381"/>
            <a:ext cx="806245" cy="57027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en-GB" sz="8000" i="1" kern="0" dirty="0">
                <a:latin typeface="Proxima Nova Alt Cn Rg" panose="02000506030000020004" pitchFamily="50" charset="0"/>
              </a:rPr>
              <a:t>“</a:t>
            </a:r>
            <a:endParaRPr lang="en-GB" sz="8000" kern="0" dirty="0" smtClean="0"/>
          </a:p>
        </p:txBody>
      </p:sp>
      <p:sp>
        <p:nvSpPr>
          <p:cNvPr id="7" name="TextBox 6"/>
          <p:cNvSpPr txBox="1"/>
          <p:nvPr/>
        </p:nvSpPr>
        <p:spPr bwMode="auto">
          <a:xfrm>
            <a:off x="8537893" y="3585147"/>
            <a:ext cx="806245" cy="57027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en-GB" sz="8000" i="1" kern="0" dirty="0" smtClean="0">
                <a:latin typeface="Proxima Nova Alt Cn Rg" panose="02000506030000020004" pitchFamily="50" charset="0"/>
              </a:rPr>
              <a:t>”</a:t>
            </a:r>
            <a:endParaRPr lang="en-GB" sz="8000" kern="0" dirty="0" smtClean="0"/>
          </a:p>
        </p:txBody>
      </p:sp>
    </p:spTree>
    <p:extLst>
      <p:ext uri="{BB962C8B-B14F-4D97-AF65-F5344CB8AC3E}">
        <p14:creationId xmlns:p14="http://schemas.microsoft.com/office/powerpoint/2010/main" val="3591703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2137" y="1818552"/>
            <a:ext cx="2661314" cy="924648"/>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GB" sz="1400" dirty="0" smtClean="0">
                <a:solidFill>
                  <a:schemeClr val="tx1"/>
                </a:solidFill>
                <a:latin typeface="Proxima Nova Alt Cn Rg" panose="02000506030000020004" pitchFamily="50" charset="0"/>
              </a:rPr>
              <a:t>This means that…..</a:t>
            </a:r>
          </a:p>
          <a:p>
            <a:pPr algn="ctr"/>
            <a:r>
              <a:rPr lang="en-GB" sz="1400" dirty="0" smtClean="0">
                <a:solidFill>
                  <a:schemeClr val="tx1"/>
                </a:solidFill>
                <a:latin typeface="Proxima Nova Alt Cn Rg" panose="02000506030000020004" pitchFamily="50" charset="0"/>
              </a:rPr>
              <a:t>Planners / councils are responsible for making good decisions that are sustainable</a:t>
            </a:r>
            <a:endParaRPr lang="en-GB" sz="1400" dirty="0">
              <a:solidFill>
                <a:schemeClr val="tx1"/>
              </a:solidFill>
              <a:latin typeface="Proxima Nova Alt Cn Rg" panose="02000506030000020004" pitchFamily="50" charset="0"/>
            </a:endParaRPr>
          </a:p>
        </p:txBody>
      </p:sp>
      <p:sp>
        <p:nvSpPr>
          <p:cNvPr id="5" name="Rectangle 4"/>
          <p:cNvSpPr/>
          <p:nvPr/>
        </p:nvSpPr>
        <p:spPr>
          <a:xfrm>
            <a:off x="3237707" y="1818552"/>
            <a:ext cx="2661314" cy="924648"/>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GB" sz="1400" dirty="0" smtClean="0">
                <a:solidFill>
                  <a:schemeClr val="tx1"/>
                </a:solidFill>
                <a:latin typeface="Proxima Nova Alt Cn Rg" panose="02000506030000020004" pitchFamily="50" charset="0"/>
              </a:rPr>
              <a:t>This means that…..</a:t>
            </a:r>
            <a:endParaRPr lang="en-GB" sz="1400" dirty="0">
              <a:solidFill>
                <a:schemeClr val="tx1"/>
              </a:solidFill>
              <a:latin typeface="Proxima Nova Alt Cn Rg" panose="02000506030000020004" pitchFamily="50" charset="0"/>
            </a:endParaRPr>
          </a:p>
        </p:txBody>
      </p:sp>
      <p:sp>
        <p:nvSpPr>
          <p:cNvPr id="6" name="Rectangle 5"/>
          <p:cNvSpPr/>
          <p:nvPr/>
        </p:nvSpPr>
        <p:spPr>
          <a:xfrm>
            <a:off x="6093277" y="1818550"/>
            <a:ext cx="2661314" cy="924649"/>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GB" sz="1400" dirty="0" smtClean="0">
                <a:solidFill>
                  <a:schemeClr val="tx1"/>
                </a:solidFill>
                <a:latin typeface="Proxima Nova Alt Cn Rg" panose="02000506030000020004" pitchFamily="50" charset="0"/>
              </a:rPr>
              <a:t>This means that…..</a:t>
            </a:r>
            <a:endParaRPr lang="en-GB" sz="1400" dirty="0">
              <a:solidFill>
                <a:schemeClr val="tx1"/>
              </a:solidFill>
              <a:latin typeface="Proxima Nova Alt Cn Rg" panose="02000506030000020004" pitchFamily="50" charset="0"/>
            </a:endParaRPr>
          </a:p>
        </p:txBody>
      </p:sp>
      <p:sp>
        <p:nvSpPr>
          <p:cNvPr id="7" name="Rectangle 6"/>
          <p:cNvSpPr/>
          <p:nvPr/>
        </p:nvSpPr>
        <p:spPr>
          <a:xfrm>
            <a:off x="8948847" y="1818551"/>
            <a:ext cx="2661314" cy="924648"/>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GB" sz="1400" dirty="0" smtClean="0">
                <a:solidFill>
                  <a:schemeClr val="tx1"/>
                </a:solidFill>
                <a:latin typeface="Proxima Nova Alt Cn Rg" panose="02000506030000020004" pitchFamily="50" charset="0"/>
              </a:rPr>
              <a:t>This means that…..</a:t>
            </a:r>
            <a:endParaRPr lang="en-GB" sz="1400" dirty="0">
              <a:solidFill>
                <a:schemeClr val="tx1"/>
              </a:solidFill>
              <a:latin typeface="Proxima Nova Alt Cn Rg" panose="02000506030000020004" pitchFamily="50" charset="0"/>
            </a:endParaRPr>
          </a:p>
        </p:txBody>
      </p:sp>
      <p:sp>
        <p:nvSpPr>
          <p:cNvPr id="8" name="Rectangle 7"/>
          <p:cNvSpPr/>
          <p:nvPr/>
        </p:nvSpPr>
        <p:spPr>
          <a:xfrm>
            <a:off x="382137" y="4924926"/>
            <a:ext cx="2661314" cy="973777"/>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GB" sz="1400" dirty="0" smtClean="0">
                <a:solidFill>
                  <a:schemeClr val="tx1"/>
                </a:solidFill>
                <a:latin typeface="Proxima Nova Alt Cn Rg" panose="02000506030000020004" pitchFamily="50" charset="0"/>
              </a:rPr>
              <a:t>This means that…..</a:t>
            </a:r>
            <a:endParaRPr lang="en-GB" sz="1400" dirty="0">
              <a:solidFill>
                <a:schemeClr val="tx1"/>
              </a:solidFill>
              <a:latin typeface="Proxima Nova Alt Cn Rg" panose="02000506030000020004" pitchFamily="50" charset="0"/>
            </a:endParaRPr>
          </a:p>
        </p:txBody>
      </p:sp>
      <p:sp>
        <p:nvSpPr>
          <p:cNvPr id="9" name="Rectangle 8"/>
          <p:cNvSpPr/>
          <p:nvPr/>
        </p:nvSpPr>
        <p:spPr>
          <a:xfrm>
            <a:off x="3237707" y="4924926"/>
            <a:ext cx="2661314" cy="973777"/>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GB" sz="1400" dirty="0" smtClean="0">
                <a:solidFill>
                  <a:schemeClr val="tx1"/>
                </a:solidFill>
                <a:latin typeface="Proxima Nova Alt Cn Rg" panose="02000506030000020004" pitchFamily="50" charset="0"/>
              </a:rPr>
              <a:t>This means that…..</a:t>
            </a:r>
            <a:endParaRPr lang="en-GB" sz="1400" dirty="0">
              <a:solidFill>
                <a:schemeClr val="tx1"/>
              </a:solidFill>
              <a:latin typeface="Proxima Nova Alt Cn Rg" panose="02000506030000020004" pitchFamily="50" charset="0"/>
            </a:endParaRPr>
          </a:p>
        </p:txBody>
      </p:sp>
      <p:sp>
        <p:nvSpPr>
          <p:cNvPr id="10" name="Rectangle 9"/>
          <p:cNvSpPr/>
          <p:nvPr/>
        </p:nvSpPr>
        <p:spPr>
          <a:xfrm>
            <a:off x="6093277" y="4924926"/>
            <a:ext cx="2661314" cy="973777"/>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GB" sz="1400" dirty="0" smtClean="0">
                <a:solidFill>
                  <a:schemeClr val="tx1"/>
                </a:solidFill>
                <a:latin typeface="Proxima Nova Alt Cn Rg" panose="02000506030000020004" pitchFamily="50" charset="0"/>
              </a:rPr>
              <a:t>This means that…..</a:t>
            </a:r>
            <a:endParaRPr lang="en-GB" sz="1400" dirty="0">
              <a:solidFill>
                <a:schemeClr val="tx1"/>
              </a:solidFill>
              <a:latin typeface="Proxima Nova Alt Cn Rg" panose="02000506030000020004" pitchFamily="50" charset="0"/>
            </a:endParaRPr>
          </a:p>
        </p:txBody>
      </p:sp>
      <p:sp>
        <p:nvSpPr>
          <p:cNvPr id="11" name="Rectangle 10"/>
          <p:cNvSpPr/>
          <p:nvPr/>
        </p:nvSpPr>
        <p:spPr>
          <a:xfrm>
            <a:off x="8948847" y="4924926"/>
            <a:ext cx="2661314" cy="965717"/>
          </a:xfrm>
          <a:prstGeom prst="rect">
            <a:avLst/>
          </a:prstGeom>
        </p:spPr>
        <p:style>
          <a:lnRef idx="2">
            <a:schemeClr val="dk1"/>
          </a:lnRef>
          <a:fillRef idx="1">
            <a:schemeClr val="lt1"/>
          </a:fillRef>
          <a:effectRef idx="0">
            <a:schemeClr val="dk1"/>
          </a:effectRef>
          <a:fontRef idx="minor">
            <a:schemeClr val="dk1"/>
          </a:fontRef>
        </p:style>
        <p:txBody>
          <a:bodyPr rtlCol="0" anchor="t" anchorCtr="0"/>
          <a:lstStyle/>
          <a:p>
            <a:pPr algn="ctr"/>
            <a:r>
              <a:rPr lang="en-GB" sz="1400" dirty="0" smtClean="0">
                <a:solidFill>
                  <a:schemeClr val="tx1"/>
                </a:solidFill>
                <a:latin typeface="Proxima Nova Alt Cn Rg" panose="02000506030000020004" pitchFamily="50" charset="0"/>
              </a:rPr>
              <a:t>This means that…..</a:t>
            </a:r>
            <a:endParaRPr lang="en-GB" sz="1400" dirty="0">
              <a:solidFill>
                <a:schemeClr val="tx1"/>
              </a:solidFill>
              <a:latin typeface="Proxima Nova Alt Cn Rg" panose="02000506030000020004" pitchFamily="50" charset="0"/>
            </a:endParaRPr>
          </a:p>
        </p:txBody>
      </p:sp>
      <p:sp>
        <p:nvSpPr>
          <p:cNvPr id="13" name="Content Placeholder 2"/>
          <p:cNvSpPr txBox="1">
            <a:spLocks/>
          </p:cNvSpPr>
          <p:nvPr/>
        </p:nvSpPr>
        <p:spPr>
          <a:xfrm>
            <a:off x="838200" y="2879677"/>
            <a:ext cx="10515600" cy="261470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dirty="0" smtClean="0">
                <a:latin typeface="Proxima Nova Alt Cn Rg" panose="02000506030000020004" pitchFamily="50" charset="0"/>
              </a:rPr>
              <a:t>‘….means making the necessary </a:t>
            </a:r>
            <a:r>
              <a:rPr lang="en-GB" dirty="0" smtClean="0">
                <a:solidFill>
                  <a:srgbClr val="FF0000"/>
                </a:solidFill>
                <a:latin typeface="Proxima Nova Alt Cn Rg" panose="02000506030000020004" pitchFamily="50" charset="0"/>
              </a:rPr>
              <a:t>decisions</a:t>
            </a:r>
            <a:r>
              <a:rPr lang="en-GB" dirty="0" smtClean="0">
                <a:latin typeface="Proxima Nova Alt Cn Rg" panose="02000506030000020004" pitchFamily="50" charset="0"/>
              </a:rPr>
              <a:t> now to realise our vision of stimulating economic growth and tackling the deficit, maximising wellbeing and protecting our environment, without affecting the ability of future generations to do the same.’</a:t>
            </a:r>
            <a:endParaRPr lang="en-GB" dirty="0">
              <a:latin typeface="Proxima Nova Alt Cn Rg" panose="02000506030000020004" pitchFamily="50" charset="0"/>
            </a:endParaRPr>
          </a:p>
        </p:txBody>
      </p:sp>
      <p:cxnSp>
        <p:nvCxnSpPr>
          <p:cNvPr id="16" name="Straight Arrow Connector 15"/>
          <p:cNvCxnSpPr/>
          <p:nvPr/>
        </p:nvCxnSpPr>
        <p:spPr>
          <a:xfrm>
            <a:off x="2855495" y="2743199"/>
            <a:ext cx="2406316" cy="28875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838200" y="1045978"/>
            <a:ext cx="8356209" cy="707886"/>
          </a:xfrm>
          <a:prstGeom prst="rect">
            <a:avLst/>
          </a:prstGeom>
          <a:noFill/>
        </p:spPr>
        <p:txBody>
          <a:bodyPr wrap="square" rtlCol="0">
            <a:spAutoFit/>
          </a:bodyPr>
          <a:lstStyle/>
          <a:p>
            <a:pPr marL="342900" indent="-342900">
              <a:buFont typeface="+mj-lt"/>
              <a:buAutoNum type="arabicPeriod"/>
            </a:pPr>
            <a:r>
              <a:rPr lang="en-GB" sz="2000" dirty="0" smtClean="0">
                <a:latin typeface="Proxima Nova Alt Cn Rg" panose="02000506030000020004" pitchFamily="50" charset="0"/>
              </a:rPr>
              <a:t>Highlight the key words and phases in the definition.</a:t>
            </a:r>
          </a:p>
          <a:p>
            <a:pPr marL="342900" indent="-342900">
              <a:buFont typeface="+mj-lt"/>
              <a:buAutoNum type="arabicPeriod"/>
            </a:pPr>
            <a:r>
              <a:rPr lang="en-GB" sz="2000" dirty="0" smtClean="0">
                <a:latin typeface="Proxima Nova Alt Cn Rg" panose="02000506030000020004" pitchFamily="50" charset="0"/>
              </a:rPr>
              <a:t>Explain what this means.</a:t>
            </a:r>
            <a:endParaRPr lang="en-GB" sz="2000" dirty="0">
              <a:latin typeface="Proxima Nova Alt Cn Rg" panose="02000506030000020004" pitchFamily="50" charset="0"/>
            </a:endParaRPr>
          </a:p>
        </p:txBody>
      </p:sp>
      <p:sp>
        <p:nvSpPr>
          <p:cNvPr id="15" name="Title 1"/>
          <p:cNvSpPr>
            <a:spLocks noGrp="1"/>
          </p:cNvSpPr>
          <p:nvPr>
            <p:ph type="title"/>
          </p:nvPr>
        </p:nvSpPr>
        <p:spPr>
          <a:xfrm>
            <a:off x="1007435" y="61129"/>
            <a:ext cx="10363200" cy="897354"/>
          </a:xfrm>
        </p:spPr>
        <p:txBody>
          <a:bodyPr/>
          <a:lstStyle/>
          <a:p>
            <a:r>
              <a:rPr lang="en-GB" dirty="0" smtClean="0"/>
              <a:t>Thinking about the government’s definition…</a:t>
            </a:r>
            <a:endParaRPr lang="en-GB" dirty="0"/>
          </a:p>
        </p:txBody>
      </p:sp>
    </p:spTree>
    <p:extLst>
      <p:ext uri="{BB962C8B-B14F-4D97-AF65-F5344CB8AC3E}">
        <p14:creationId xmlns:p14="http://schemas.microsoft.com/office/powerpoint/2010/main" val="26267110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32161" y="1090863"/>
            <a:ext cx="5308980" cy="599824"/>
          </a:xfrm>
        </p:spPr>
        <p:txBody>
          <a:bodyPr/>
          <a:lstStyle/>
          <a:p>
            <a:pPr algn="ctr"/>
            <a:r>
              <a:rPr lang="en-GB" sz="3600" dirty="0" smtClean="0">
                <a:solidFill>
                  <a:schemeClr val="tx1"/>
                </a:solidFill>
                <a:latin typeface="Proxima Nova Alt Cn Rg" panose="02000506030000020004" pitchFamily="50" charset="0"/>
              </a:rPr>
              <a:t>Sustainable Communities</a:t>
            </a:r>
            <a:endParaRPr lang="en-GB" sz="3600" dirty="0">
              <a:solidFill>
                <a:schemeClr val="tx1"/>
              </a:solidFill>
              <a:latin typeface="Proxima Nova Alt Cn Rg" panose="02000506030000020004" pitchFamily="50" charset="0"/>
            </a:endParaRPr>
          </a:p>
        </p:txBody>
      </p:sp>
      <p:cxnSp>
        <p:nvCxnSpPr>
          <p:cNvPr id="5" name="Straight Connector 4"/>
          <p:cNvCxnSpPr/>
          <p:nvPr/>
        </p:nvCxnSpPr>
        <p:spPr>
          <a:xfrm>
            <a:off x="1274389" y="4568871"/>
            <a:ext cx="9065706" cy="49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1256711" y="3588240"/>
            <a:ext cx="13647" cy="9826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10340095" y="3540474"/>
            <a:ext cx="0" cy="1078173"/>
          </a:xfrm>
          <a:prstGeom prst="line">
            <a:avLst/>
          </a:prstGeom>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37365" y="3053907"/>
            <a:ext cx="1652337" cy="461665"/>
          </a:xfrm>
          <a:prstGeom prst="rect">
            <a:avLst/>
          </a:prstGeom>
          <a:noFill/>
        </p:spPr>
        <p:txBody>
          <a:bodyPr wrap="square" rtlCol="0">
            <a:spAutoFit/>
          </a:bodyPr>
          <a:lstStyle/>
          <a:p>
            <a:r>
              <a:rPr lang="en-GB" sz="2400" dirty="0" smtClean="0">
                <a:latin typeface="Proxima Nova Alt Cn Rg" panose="02000506030000020004" pitchFamily="50" charset="0"/>
              </a:rPr>
              <a:t>Exploitation</a:t>
            </a:r>
            <a:endParaRPr lang="en-GB" sz="2400" dirty="0">
              <a:latin typeface="Proxima Nova Alt Cn Rg" panose="02000506030000020004" pitchFamily="50" charset="0"/>
            </a:endParaRPr>
          </a:p>
        </p:txBody>
      </p:sp>
      <p:sp>
        <p:nvSpPr>
          <p:cNvPr id="11" name="TextBox 10"/>
          <p:cNvSpPr txBox="1"/>
          <p:nvPr/>
        </p:nvSpPr>
        <p:spPr>
          <a:xfrm>
            <a:off x="9469510" y="3053908"/>
            <a:ext cx="1699985" cy="461665"/>
          </a:xfrm>
          <a:prstGeom prst="rect">
            <a:avLst/>
          </a:prstGeom>
          <a:noFill/>
        </p:spPr>
        <p:txBody>
          <a:bodyPr wrap="square" rtlCol="0">
            <a:spAutoFit/>
          </a:bodyPr>
          <a:lstStyle/>
          <a:p>
            <a:r>
              <a:rPr lang="en-GB" sz="2400" dirty="0" smtClean="0">
                <a:latin typeface="Proxima Nova Alt Cn Rg" panose="02000506030000020004" pitchFamily="50" charset="0"/>
              </a:rPr>
              <a:t>Conservation</a:t>
            </a:r>
            <a:endParaRPr lang="en-GB" sz="2400" dirty="0">
              <a:latin typeface="Proxima Nova Alt Cn Rg" panose="02000506030000020004" pitchFamily="50" charset="0"/>
            </a:endParaRPr>
          </a:p>
        </p:txBody>
      </p:sp>
      <p:cxnSp>
        <p:nvCxnSpPr>
          <p:cNvPr id="13" name="Straight Arrow Connector 12"/>
          <p:cNvCxnSpPr/>
          <p:nvPr/>
        </p:nvCxnSpPr>
        <p:spPr>
          <a:xfrm flipH="1">
            <a:off x="5786651" y="1838108"/>
            <a:ext cx="20591" cy="275565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5" name="Isosceles Triangle 14"/>
          <p:cNvSpPr/>
          <p:nvPr/>
        </p:nvSpPr>
        <p:spPr>
          <a:xfrm>
            <a:off x="5063320" y="4618647"/>
            <a:ext cx="1446662" cy="1282890"/>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4" name="Title 1"/>
          <p:cNvSpPr txBox="1">
            <a:spLocks/>
          </p:cNvSpPr>
          <p:nvPr/>
        </p:nvSpPr>
        <p:spPr bwMode="auto">
          <a:xfrm>
            <a:off x="1007435" y="61129"/>
            <a:ext cx="10363200" cy="89735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defRPr sz="5400">
                <a:solidFill>
                  <a:schemeClr val="accent2"/>
                </a:solidFill>
                <a:latin typeface="Populaire" panose="02000603000000000000" pitchFamily="50" charset="0"/>
                <a:ea typeface="+mj-ea"/>
                <a:cs typeface="Populaire" panose="02000603000000000000" pitchFamily="50" charset="0"/>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a:lstStyle>
          <a:p>
            <a:r>
              <a:rPr lang="en-GB" kern="0" smtClean="0"/>
              <a:t>What is a sustainable community?</a:t>
            </a:r>
            <a:endParaRPr lang="en-GB" kern="0" dirty="0"/>
          </a:p>
        </p:txBody>
      </p:sp>
    </p:spTree>
    <p:extLst>
      <p:ext uri="{BB962C8B-B14F-4D97-AF65-F5344CB8AC3E}">
        <p14:creationId xmlns:p14="http://schemas.microsoft.com/office/powerpoint/2010/main" val="36076321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 what on Earth is a sustainable community?</a:t>
            </a:r>
          </a:p>
        </p:txBody>
      </p:sp>
      <p:sp>
        <p:nvSpPr>
          <p:cNvPr id="4" name="Content Placeholder 2"/>
          <p:cNvSpPr>
            <a:spLocks noGrp="1"/>
          </p:cNvSpPr>
          <p:nvPr>
            <p:ph idx="1"/>
          </p:nvPr>
        </p:nvSpPr>
        <p:spPr>
          <a:xfrm>
            <a:off x="931235" y="1312278"/>
            <a:ext cx="10515600" cy="548606"/>
          </a:xfrm>
        </p:spPr>
        <p:txBody>
          <a:bodyPr>
            <a:normAutofit/>
          </a:bodyPr>
          <a:lstStyle/>
          <a:p>
            <a:pPr marL="0" indent="0">
              <a:buNone/>
            </a:pPr>
            <a:r>
              <a:rPr lang="en-GB" sz="2800" dirty="0" smtClean="0"/>
              <a:t>According to the GA:</a:t>
            </a:r>
            <a:endParaRPr lang="en-GB" dirty="0"/>
          </a:p>
        </p:txBody>
      </p:sp>
      <p:sp>
        <p:nvSpPr>
          <p:cNvPr id="5" name="TextBox 4"/>
          <p:cNvSpPr txBox="1"/>
          <p:nvPr/>
        </p:nvSpPr>
        <p:spPr bwMode="auto">
          <a:xfrm>
            <a:off x="3212432" y="2486529"/>
            <a:ext cx="6144126" cy="994608"/>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r>
              <a:rPr lang="en-GB" sz="2400" i="1" dirty="0" smtClean="0">
                <a:latin typeface="Proxima Nova Alt Cn Rg" panose="02000506030000020004" pitchFamily="50" charset="0"/>
              </a:rPr>
              <a:t>Sustainable communities are places where people want to live and work, now and in the future</a:t>
            </a:r>
          </a:p>
        </p:txBody>
      </p:sp>
      <p:sp>
        <p:nvSpPr>
          <p:cNvPr id="6" name="TextBox 5"/>
          <p:cNvSpPr txBox="1"/>
          <p:nvPr/>
        </p:nvSpPr>
        <p:spPr bwMode="auto">
          <a:xfrm>
            <a:off x="931235" y="4106780"/>
            <a:ext cx="8425323" cy="77002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en-GB" sz="2800" dirty="0" smtClean="0">
                <a:latin typeface="Proxima Nova Alt Cn Rg" panose="02000506030000020004" pitchFamily="50" charset="0"/>
              </a:rPr>
              <a:t>But as geographers, we want a more in depth definition!</a:t>
            </a:r>
          </a:p>
        </p:txBody>
      </p:sp>
      <p:sp>
        <p:nvSpPr>
          <p:cNvPr id="7" name="TextBox 6"/>
          <p:cNvSpPr txBox="1"/>
          <p:nvPr/>
        </p:nvSpPr>
        <p:spPr bwMode="auto">
          <a:xfrm>
            <a:off x="2656443" y="2128425"/>
            <a:ext cx="806245" cy="57027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en-GB" sz="8000" i="1" kern="0" dirty="0">
                <a:latin typeface="Proxima Nova Alt Cn Rg" panose="02000506030000020004" pitchFamily="50" charset="0"/>
              </a:rPr>
              <a:t>“</a:t>
            </a:r>
            <a:endParaRPr lang="en-GB" sz="8000" kern="0" dirty="0" smtClean="0"/>
          </a:p>
        </p:txBody>
      </p:sp>
      <p:sp>
        <p:nvSpPr>
          <p:cNvPr id="8" name="TextBox 7"/>
          <p:cNvSpPr txBox="1"/>
          <p:nvPr/>
        </p:nvSpPr>
        <p:spPr bwMode="auto">
          <a:xfrm>
            <a:off x="8233093" y="2832467"/>
            <a:ext cx="806245" cy="570271"/>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Autofit/>
          </a:bodyPr>
          <a:lstStyle/>
          <a:p>
            <a:r>
              <a:rPr lang="en-GB" sz="8000" i="1" kern="0" dirty="0" smtClean="0">
                <a:latin typeface="Proxima Nova Alt Cn Rg" panose="02000506030000020004" pitchFamily="50" charset="0"/>
              </a:rPr>
              <a:t>”</a:t>
            </a:r>
            <a:endParaRPr lang="en-GB" sz="8000" kern="0" dirty="0" smtClean="0"/>
          </a:p>
        </p:txBody>
      </p:sp>
    </p:spTree>
    <p:extLst>
      <p:ext uri="{BB962C8B-B14F-4D97-AF65-F5344CB8AC3E}">
        <p14:creationId xmlns:p14="http://schemas.microsoft.com/office/powerpoint/2010/main" val="23550296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components of a sustainable community…</a:t>
            </a:r>
            <a:endParaRPr lang="en-GB" dirty="0"/>
          </a:p>
        </p:txBody>
      </p:sp>
      <p:sp>
        <p:nvSpPr>
          <p:cNvPr id="4" name="TextBox 3"/>
          <p:cNvSpPr txBox="1"/>
          <p:nvPr/>
        </p:nvSpPr>
        <p:spPr bwMode="auto">
          <a:xfrm>
            <a:off x="1007435" y="1219200"/>
            <a:ext cx="6323807" cy="513347"/>
          </a:xfrm>
          <a:prstGeom prst="rect">
            <a:avLst/>
          </a:prstGeom>
          <a:noFill/>
          <a:ln w="9525">
            <a:noFill/>
            <a:miter lim="800000"/>
            <a:headEnd/>
            <a:tailEnd/>
          </a:ln>
        </p:spPr>
        <p:txBody>
          <a:bodyPr vert="horz" wrap="square" lIns="91440" tIns="45720" rIns="91440" bIns="45720" numCol="1" rtlCol="0" anchor="t" anchorCtr="0" compatLnSpc="1">
            <a:prstTxWarp prst="textNoShape">
              <a:avLst/>
            </a:prstTxWarp>
            <a:normAutofit/>
          </a:bodyPr>
          <a:lstStyle/>
          <a:p>
            <a:r>
              <a:rPr lang="en-GB" sz="2400" kern="0" dirty="0" smtClean="0">
                <a:latin typeface="Proxima Nova Alt Cn Rg" panose="02000506030000020004" pitchFamily="50" charset="0"/>
              </a:rPr>
              <a:t>Look at the cards in front you…</a:t>
            </a:r>
          </a:p>
        </p:txBody>
      </p:sp>
      <p:graphicFrame>
        <p:nvGraphicFramePr>
          <p:cNvPr id="5" name="Content Placeholder 3"/>
          <p:cNvGraphicFramePr>
            <a:graphicFrameLocks noGrp="1"/>
          </p:cNvGraphicFramePr>
          <p:nvPr>
            <p:ph idx="1"/>
            <p:extLst>
              <p:ext uri="{D42A27DB-BD31-4B8C-83A1-F6EECF244321}">
                <p14:modId xmlns:p14="http://schemas.microsoft.com/office/powerpoint/2010/main" val="3840688110"/>
              </p:ext>
            </p:extLst>
          </p:nvPr>
        </p:nvGraphicFramePr>
        <p:xfrm>
          <a:off x="1007435" y="2707940"/>
          <a:ext cx="10515600" cy="1656130"/>
        </p:xfrm>
        <a:graphic>
          <a:graphicData uri="http://schemas.openxmlformats.org/drawingml/2006/table">
            <a:tbl>
              <a:tblPr firstRow="1" bandRow="1">
                <a:tableStyleId>{46F890A9-2807-4EBB-B81D-B2AA78EC7F39}</a:tableStyleId>
              </a:tblPr>
              <a:tblGrid>
                <a:gridCol w="2628900"/>
                <a:gridCol w="2628900"/>
                <a:gridCol w="2628900"/>
                <a:gridCol w="2628900"/>
              </a:tblGrid>
              <a:tr h="833170">
                <a:tc>
                  <a:txBody>
                    <a:bodyPr/>
                    <a:lstStyle/>
                    <a:p>
                      <a:pPr algn="ctr"/>
                      <a:r>
                        <a:rPr lang="en-GB" sz="2400" b="0" dirty="0" smtClean="0">
                          <a:latin typeface="Proxima Nova Alt Cn Rg" panose="02000506030000020004" pitchFamily="50" charset="0"/>
                        </a:rPr>
                        <a:t>Active,</a:t>
                      </a:r>
                      <a:r>
                        <a:rPr lang="en-GB" sz="2400" b="0" baseline="0" dirty="0" smtClean="0">
                          <a:latin typeface="Proxima Nova Alt Cn Rg" panose="02000506030000020004" pitchFamily="50" charset="0"/>
                        </a:rPr>
                        <a:t> inclusive and safe</a:t>
                      </a:r>
                      <a:endParaRPr lang="en-GB" sz="2400" b="0" dirty="0">
                        <a:latin typeface="Proxima Nova Alt Cn Rg" panose="02000506030000020004" pitchFamily="50" charset="0"/>
                      </a:endParaRPr>
                    </a:p>
                  </a:txBody>
                  <a:tcPr anchor="ctr" anchorCtr="1">
                    <a:lnL>
                      <a:noFill/>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GB" sz="2400" b="0" dirty="0" smtClean="0">
                          <a:latin typeface="Proxima Nova Alt Cn Rg" panose="02000506030000020004" pitchFamily="50" charset="0"/>
                        </a:rPr>
                        <a:t>Well run</a:t>
                      </a:r>
                      <a:endParaRPr lang="en-GB" sz="2400" b="0" dirty="0">
                        <a:latin typeface="Proxima Nova Alt Cn Rg" panose="02000506030000020004" pitchFamily="50" charset="0"/>
                      </a:endParaRP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algn="ctr"/>
                      <a:r>
                        <a:rPr lang="en-GB" sz="2400" b="0" dirty="0" smtClean="0">
                          <a:latin typeface="Proxima Nova Alt Cn Rg" panose="02000506030000020004" pitchFamily="50" charset="0"/>
                        </a:rPr>
                        <a:t>Thriving</a:t>
                      </a:r>
                      <a:endParaRPr lang="en-GB" sz="2400" b="0" dirty="0">
                        <a:latin typeface="Proxima Nova Alt Cn Rg" panose="02000506030000020004" pitchFamily="50" charset="0"/>
                      </a:endParaRP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GB" sz="2400" b="0" dirty="0" smtClean="0">
                          <a:latin typeface="Proxima Nova Alt Cn Rg" panose="02000506030000020004" pitchFamily="50" charset="0"/>
                        </a:rPr>
                        <a:t>Well designed and built</a:t>
                      </a:r>
                      <a:endParaRPr lang="en-GB" sz="2400" b="0" dirty="0">
                        <a:latin typeface="Proxima Nova Alt Cn Rg" panose="02000506030000020004" pitchFamily="50" charset="0"/>
                      </a:endParaRPr>
                    </a:p>
                  </a:txBody>
                  <a:tcPr anchor="ctr" anchorCtr="1">
                    <a:lnL w="12700" cap="flat" cmpd="sng" algn="ctr">
                      <a:solidFill>
                        <a:schemeClr val="bg1"/>
                      </a:solidFill>
                      <a:prstDash val="solid"/>
                      <a:round/>
                      <a:headEnd type="none" w="med" len="med"/>
                      <a:tailEnd type="none" w="med" len="med"/>
                    </a:lnL>
                    <a:lnR>
                      <a:noFill/>
                    </a:lnR>
                    <a:lnT>
                      <a:noFill/>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r>
              <a:tr h="546221">
                <a:tc>
                  <a:txBody>
                    <a:bodyPr/>
                    <a:lstStyle/>
                    <a:p>
                      <a:pPr algn="ctr"/>
                      <a:r>
                        <a:rPr lang="en-GB" sz="2400" dirty="0" smtClean="0">
                          <a:latin typeface="Proxima Nova Alt Cn Rg" panose="02000506030000020004" pitchFamily="50" charset="0"/>
                        </a:rPr>
                        <a:t>Well connected</a:t>
                      </a:r>
                      <a:endParaRPr lang="en-GB" sz="2400" dirty="0">
                        <a:latin typeface="Proxima Nova Alt Cn Rg" panose="02000506030000020004" pitchFamily="50" charset="0"/>
                      </a:endParaRPr>
                    </a:p>
                  </a:txBody>
                  <a:tcPr anchor="ctr" anchorCtr="1">
                    <a:lnL>
                      <a:noFill/>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3"/>
                    </a:solidFill>
                  </a:tcPr>
                </a:tc>
                <a:tc>
                  <a:txBody>
                    <a:bodyPr/>
                    <a:lstStyle/>
                    <a:p>
                      <a:pPr algn="ctr"/>
                      <a:r>
                        <a:rPr lang="en-GB" sz="2400" dirty="0" smtClean="0">
                          <a:latin typeface="Proxima Nova Alt Cn Rg" panose="02000506030000020004" pitchFamily="50" charset="0"/>
                        </a:rPr>
                        <a:t>Environmentally sensitive</a:t>
                      </a:r>
                      <a:endParaRPr lang="en-GB" sz="2400" dirty="0">
                        <a:latin typeface="Proxima Nova Alt Cn Rg" panose="02000506030000020004" pitchFamily="50" charset="0"/>
                      </a:endParaRP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ctr"/>
                      <a:r>
                        <a:rPr lang="en-GB" sz="2400" dirty="0" smtClean="0">
                          <a:solidFill>
                            <a:schemeClr val="bg1"/>
                          </a:solidFill>
                          <a:latin typeface="Proxima Nova Alt Cn Rg" panose="02000506030000020004" pitchFamily="50" charset="0"/>
                        </a:rPr>
                        <a:t>Well served</a:t>
                      </a:r>
                      <a:endParaRPr lang="en-GB" sz="2400" dirty="0">
                        <a:solidFill>
                          <a:schemeClr val="bg1"/>
                        </a:solidFill>
                        <a:latin typeface="Proxima Nova Alt Cn Rg" panose="02000506030000020004" pitchFamily="50" charset="0"/>
                      </a:endParaRPr>
                    </a:p>
                  </a:txBody>
                  <a:tcPr anchor="ctr" anchorCtr="1">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accent4"/>
                    </a:solidFill>
                  </a:tcPr>
                </a:tc>
                <a:tc>
                  <a:txBody>
                    <a:bodyPr/>
                    <a:lstStyle/>
                    <a:p>
                      <a:pPr algn="ctr"/>
                      <a:r>
                        <a:rPr lang="en-GB" sz="2400" dirty="0" smtClean="0">
                          <a:latin typeface="Proxima Nova Alt Cn Rg" panose="02000506030000020004" pitchFamily="50" charset="0"/>
                        </a:rPr>
                        <a:t>Fair for everyone</a:t>
                      </a:r>
                      <a:endParaRPr lang="en-GB" sz="2400" dirty="0">
                        <a:latin typeface="Proxima Nova Alt Cn Rg" panose="02000506030000020004" pitchFamily="50" charset="0"/>
                      </a:endParaRPr>
                    </a:p>
                  </a:txBody>
                  <a:tcPr anchor="ctr" anchorCtr="1">
                    <a:lnL w="12700" cap="flat" cmpd="sng" algn="ctr">
                      <a:solidFill>
                        <a:schemeClr val="bg1"/>
                      </a:solidFill>
                      <a:prstDash val="solid"/>
                      <a:round/>
                      <a:headEnd type="none" w="med" len="med"/>
                      <a:tailEnd type="none" w="med" len="med"/>
                    </a:lnL>
                    <a:lnR>
                      <a:noFill/>
                    </a:lnR>
                    <a:lnT w="12700" cap="flat" cmpd="sng" algn="ctr">
                      <a:solidFill>
                        <a:schemeClr val="bg1"/>
                      </a:solidFill>
                      <a:prstDash val="solid"/>
                      <a:round/>
                      <a:headEnd type="none" w="med" len="med"/>
                      <a:tailEnd type="none" w="med" len="med"/>
                    </a:lnT>
                    <a:lnB>
                      <a:noFill/>
                    </a:lnB>
                    <a:lnTlToBr w="12700" cmpd="sng">
                      <a:noFill/>
                      <a:prstDash val="solid"/>
                    </a:lnTlToBr>
                    <a:lnBlToTr w="12700" cmpd="sng">
                      <a:noFill/>
                      <a:prstDash val="solid"/>
                    </a:lnBlToTr>
                    <a:solidFill>
                      <a:schemeClr val="tx2">
                        <a:lumMod val="60000"/>
                        <a:lumOff val="40000"/>
                      </a:schemeClr>
                    </a:solidFill>
                  </a:tcPr>
                </a:tc>
              </a:tr>
            </a:tbl>
          </a:graphicData>
        </a:graphic>
      </p:graphicFrame>
    </p:spTree>
    <p:extLst>
      <p:ext uri="{BB962C8B-B14F-4D97-AF65-F5344CB8AC3E}">
        <p14:creationId xmlns:p14="http://schemas.microsoft.com/office/powerpoint/2010/main" val="30869481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components of a sustainable community…</a:t>
            </a:r>
          </a:p>
        </p:txBody>
      </p:sp>
      <p:sp>
        <p:nvSpPr>
          <p:cNvPr id="5" name="Title 1"/>
          <p:cNvSpPr txBox="1">
            <a:spLocks/>
          </p:cNvSpPr>
          <p:nvPr/>
        </p:nvSpPr>
        <p:spPr bwMode="auto">
          <a:xfrm>
            <a:off x="1007435" y="958483"/>
            <a:ext cx="10363200" cy="1608254"/>
          </a:xfrm>
          <a:prstGeom prst="rect">
            <a:avLst/>
          </a:prstGeom>
          <a:noFill/>
          <a:ln w="9525">
            <a:noFill/>
            <a:miter lim="800000"/>
            <a:headEnd/>
            <a:tailEnd/>
          </a:ln>
        </p:spPr>
        <p:txBody>
          <a:bodyPr vert="horz" wrap="square" lIns="91440" tIns="45720" rIns="91440" bIns="45720" numCol="1" anchor="b" anchorCtr="0" compatLnSpc="1">
            <a:prstTxWarp prst="textNoShape">
              <a:avLst/>
            </a:prstTxWarp>
            <a:noAutofit/>
          </a:bodyPr>
          <a:lstStyle>
            <a:lvl1pPr algn="l" rtl="0" eaLnBrk="1" fontAlgn="base" hangingPunct="1">
              <a:spcBef>
                <a:spcPct val="0"/>
              </a:spcBef>
              <a:spcAft>
                <a:spcPct val="0"/>
              </a:spcAft>
              <a:defRPr sz="5400">
                <a:solidFill>
                  <a:schemeClr val="accent2"/>
                </a:solidFill>
                <a:latin typeface="Populaire" panose="02000603000000000000" pitchFamily="50" charset="0"/>
                <a:ea typeface="+mj-ea"/>
                <a:cs typeface="Populaire" panose="02000603000000000000" pitchFamily="50" charset="0"/>
              </a:defRPr>
            </a:lvl1pPr>
            <a:lvl2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2pPr>
            <a:lvl3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3pPr>
            <a:lvl4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4pPr>
            <a:lvl5pPr algn="l" rtl="0" eaLnBrk="1" fontAlgn="base" hangingPunct="1">
              <a:spcBef>
                <a:spcPct val="0"/>
              </a:spcBef>
              <a:spcAft>
                <a:spcPct val="0"/>
              </a:spcAft>
              <a:defRPr sz="1856">
                <a:solidFill>
                  <a:srgbClr val="6E7768"/>
                </a:solidFill>
                <a:latin typeface="Arial" charset="0"/>
                <a:ea typeface="ＭＳ Ｐゴシック" pitchFamily="1" charset="-128"/>
                <a:cs typeface="ＭＳ Ｐゴシック"/>
              </a:defRPr>
            </a:lvl5pPr>
            <a:lvl6pPr marL="192873" algn="ctr" rtl="0" eaLnBrk="1" fontAlgn="base" hangingPunct="1">
              <a:spcBef>
                <a:spcPct val="0"/>
              </a:spcBef>
              <a:spcAft>
                <a:spcPct val="0"/>
              </a:spcAft>
              <a:defRPr sz="1856">
                <a:solidFill>
                  <a:schemeClr val="tx2"/>
                </a:solidFill>
                <a:latin typeface="Arial" charset="0"/>
                <a:ea typeface="ＭＳ Ｐゴシック" pitchFamily="1" charset="-128"/>
              </a:defRPr>
            </a:lvl6pPr>
            <a:lvl7pPr marL="385744" algn="ctr" rtl="0" eaLnBrk="1" fontAlgn="base" hangingPunct="1">
              <a:spcBef>
                <a:spcPct val="0"/>
              </a:spcBef>
              <a:spcAft>
                <a:spcPct val="0"/>
              </a:spcAft>
              <a:defRPr sz="1856">
                <a:solidFill>
                  <a:schemeClr val="tx2"/>
                </a:solidFill>
                <a:latin typeface="Arial" charset="0"/>
                <a:ea typeface="ＭＳ Ｐゴシック" pitchFamily="1" charset="-128"/>
              </a:defRPr>
            </a:lvl7pPr>
            <a:lvl8pPr marL="578616" algn="ctr" rtl="0" eaLnBrk="1" fontAlgn="base" hangingPunct="1">
              <a:spcBef>
                <a:spcPct val="0"/>
              </a:spcBef>
              <a:spcAft>
                <a:spcPct val="0"/>
              </a:spcAft>
              <a:defRPr sz="1856">
                <a:solidFill>
                  <a:schemeClr val="tx2"/>
                </a:solidFill>
                <a:latin typeface="Arial" charset="0"/>
                <a:ea typeface="ＭＳ Ｐゴシック" pitchFamily="1" charset="-128"/>
              </a:defRPr>
            </a:lvl8pPr>
            <a:lvl9pPr marL="771487" algn="ctr" rtl="0" eaLnBrk="1" fontAlgn="base" hangingPunct="1">
              <a:spcBef>
                <a:spcPct val="0"/>
              </a:spcBef>
              <a:spcAft>
                <a:spcPct val="0"/>
              </a:spcAft>
              <a:defRPr sz="1856">
                <a:solidFill>
                  <a:schemeClr val="tx2"/>
                </a:solidFill>
                <a:latin typeface="Arial" charset="0"/>
                <a:ea typeface="ＭＳ Ｐゴシック" pitchFamily="1" charset="-128"/>
              </a:defRPr>
            </a:lvl9pPr>
          </a:lstStyle>
          <a:p>
            <a:pPr marL="457200" indent="-457200">
              <a:buFont typeface="+mj-lt"/>
              <a:buAutoNum type="arabicPeriod"/>
            </a:pPr>
            <a:r>
              <a:rPr lang="en-GB" sz="2400" kern="0" dirty="0" smtClean="0">
                <a:solidFill>
                  <a:schemeClr val="tx1"/>
                </a:solidFill>
                <a:latin typeface="Proxima Nova Alt Cn Rg" panose="02000506030000020004" pitchFamily="50" charset="0"/>
              </a:rPr>
              <a:t>Arrange your cards into a rough pyramid.</a:t>
            </a:r>
          </a:p>
          <a:p>
            <a:pPr marL="457200" indent="-457200">
              <a:buFont typeface="+mj-lt"/>
              <a:buAutoNum type="arabicPeriod"/>
            </a:pPr>
            <a:r>
              <a:rPr lang="en-GB" sz="2400" kern="0" dirty="0" smtClean="0">
                <a:solidFill>
                  <a:schemeClr val="tx1"/>
                </a:solidFill>
                <a:latin typeface="Proxima Nova Alt Cn Rg" panose="02000506030000020004" pitchFamily="50" charset="0"/>
              </a:rPr>
              <a:t>Write a justification of your choice. </a:t>
            </a:r>
          </a:p>
          <a:p>
            <a:pPr marL="457200" indent="-457200">
              <a:buFont typeface="+mj-lt"/>
              <a:buAutoNum type="arabicPeriod"/>
            </a:pPr>
            <a:r>
              <a:rPr lang="en-GB" sz="2400" kern="0" dirty="0" smtClean="0">
                <a:solidFill>
                  <a:schemeClr val="tx1"/>
                </a:solidFill>
                <a:latin typeface="Proxima Nova Alt Cn Rg" panose="02000506030000020004" pitchFamily="50" charset="0"/>
              </a:rPr>
              <a:t>How would different groups of people change your ranking, e.g. teenagers; a family with young children; a commuter.</a:t>
            </a:r>
            <a:endParaRPr lang="en-GB" sz="2400" kern="0" dirty="0">
              <a:solidFill>
                <a:schemeClr val="tx1"/>
              </a:solidFill>
              <a:latin typeface="Proxima Nova Alt Cn Rg" panose="02000506030000020004" pitchFamily="50" charset="0"/>
            </a:endParaRPr>
          </a:p>
        </p:txBody>
      </p:sp>
      <p:sp>
        <p:nvSpPr>
          <p:cNvPr id="6" name="Rectangle 5"/>
          <p:cNvSpPr/>
          <p:nvPr/>
        </p:nvSpPr>
        <p:spPr>
          <a:xfrm>
            <a:off x="5042095" y="2758599"/>
            <a:ext cx="2096086" cy="74302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Proxima Nova Alt Cn Rg" panose="02000506030000020004" pitchFamily="50" charset="0"/>
              </a:rPr>
              <a:t>Most important component</a:t>
            </a:r>
            <a:endParaRPr lang="en-GB" dirty="0">
              <a:latin typeface="Proxima Nova Alt Cn Rg" panose="02000506030000020004" pitchFamily="50" charset="0"/>
            </a:endParaRPr>
          </a:p>
        </p:txBody>
      </p:sp>
      <p:sp>
        <p:nvSpPr>
          <p:cNvPr id="7" name="Rectangle 6"/>
          <p:cNvSpPr/>
          <p:nvPr/>
        </p:nvSpPr>
        <p:spPr>
          <a:xfrm>
            <a:off x="3994052" y="3501622"/>
            <a:ext cx="2096086" cy="74302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Proxima Nova Alt Cn Rg" panose="02000506030000020004" pitchFamily="50" charset="0"/>
              </a:rPr>
              <a:t>2</a:t>
            </a:r>
            <a:endParaRPr lang="en-GB" dirty="0">
              <a:latin typeface="Proxima Nova Alt Cn Rg" panose="02000506030000020004" pitchFamily="50" charset="0"/>
            </a:endParaRPr>
          </a:p>
        </p:txBody>
      </p:sp>
      <p:sp>
        <p:nvSpPr>
          <p:cNvPr id="8" name="Rectangle 7"/>
          <p:cNvSpPr/>
          <p:nvPr/>
        </p:nvSpPr>
        <p:spPr>
          <a:xfrm>
            <a:off x="6090138" y="3501622"/>
            <a:ext cx="2096086" cy="74302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Proxima Nova Alt Cn Rg" panose="02000506030000020004" pitchFamily="50" charset="0"/>
              </a:rPr>
              <a:t>3</a:t>
            </a:r>
            <a:endParaRPr lang="en-GB" dirty="0">
              <a:latin typeface="Proxima Nova Alt Cn Rg" panose="02000506030000020004" pitchFamily="50" charset="0"/>
            </a:endParaRPr>
          </a:p>
        </p:txBody>
      </p:sp>
      <p:sp>
        <p:nvSpPr>
          <p:cNvPr id="9" name="Rectangle 8"/>
          <p:cNvSpPr/>
          <p:nvPr/>
        </p:nvSpPr>
        <p:spPr>
          <a:xfrm>
            <a:off x="5042095" y="4244645"/>
            <a:ext cx="2096086" cy="74302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Proxima Nova Alt Cn Rg" panose="02000506030000020004" pitchFamily="50" charset="0"/>
              </a:rPr>
              <a:t>5</a:t>
            </a:r>
            <a:endParaRPr lang="en-GB" dirty="0">
              <a:latin typeface="Proxima Nova Alt Cn Rg" panose="02000506030000020004" pitchFamily="50" charset="0"/>
            </a:endParaRPr>
          </a:p>
        </p:txBody>
      </p:sp>
      <p:sp>
        <p:nvSpPr>
          <p:cNvPr id="10" name="Rectangle 9"/>
          <p:cNvSpPr/>
          <p:nvPr/>
        </p:nvSpPr>
        <p:spPr>
          <a:xfrm>
            <a:off x="7138181" y="4244644"/>
            <a:ext cx="2096086" cy="74302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Proxima Nova Alt Cn Rg" panose="02000506030000020004" pitchFamily="50" charset="0"/>
              </a:rPr>
              <a:t>6</a:t>
            </a:r>
            <a:endParaRPr lang="en-GB" dirty="0">
              <a:latin typeface="Proxima Nova Alt Cn Rg" panose="02000506030000020004" pitchFamily="50" charset="0"/>
            </a:endParaRPr>
          </a:p>
        </p:txBody>
      </p:sp>
      <p:sp>
        <p:nvSpPr>
          <p:cNvPr id="11" name="Rectangle 10"/>
          <p:cNvSpPr/>
          <p:nvPr/>
        </p:nvSpPr>
        <p:spPr>
          <a:xfrm>
            <a:off x="2971800" y="4244643"/>
            <a:ext cx="2096086" cy="74302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Proxima Nova Alt Cn Rg" panose="02000506030000020004" pitchFamily="50" charset="0"/>
              </a:rPr>
              <a:t>4</a:t>
            </a:r>
            <a:endParaRPr lang="en-GB" dirty="0">
              <a:latin typeface="Proxima Nova Alt Cn Rg" panose="02000506030000020004" pitchFamily="50" charset="0"/>
            </a:endParaRPr>
          </a:p>
        </p:txBody>
      </p:sp>
      <p:sp>
        <p:nvSpPr>
          <p:cNvPr id="12" name="Rectangle 11"/>
          <p:cNvSpPr/>
          <p:nvPr/>
        </p:nvSpPr>
        <p:spPr>
          <a:xfrm>
            <a:off x="4039772" y="4987666"/>
            <a:ext cx="2096086" cy="74302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7</a:t>
            </a:r>
            <a:endParaRPr lang="en-GB" dirty="0"/>
          </a:p>
        </p:txBody>
      </p:sp>
      <p:sp>
        <p:nvSpPr>
          <p:cNvPr id="13" name="Rectangle 12"/>
          <p:cNvSpPr/>
          <p:nvPr/>
        </p:nvSpPr>
        <p:spPr>
          <a:xfrm>
            <a:off x="6132341" y="4987666"/>
            <a:ext cx="2096086" cy="743023"/>
          </a:xfrm>
          <a:prstGeom prst="rect">
            <a:avLst/>
          </a:prstGeom>
          <a:solidFill>
            <a:schemeClr val="accent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8</a:t>
            </a:r>
            <a:endParaRPr lang="en-GB" dirty="0"/>
          </a:p>
        </p:txBody>
      </p:sp>
    </p:spTree>
    <p:extLst>
      <p:ext uri="{BB962C8B-B14F-4D97-AF65-F5344CB8AC3E}">
        <p14:creationId xmlns:p14="http://schemas.microsoft.com/office/powerpoint/2010/main" val="17227826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components of a sustainable community…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36263552"/>
              </p:ext>
            </p:extLst>
          </p:nvPr>
        </p:nvGraphicFramePr>
        <p:xfrm>
          <a:off x="352925" y="1122947"/>
          <a:ext cx="11404968" cy="4780019"/>
        </p:xfrm>
        <a:graphic>
          <a:graphicData uri="http://schemas.openxmlformats.org/drawingml/2006/table">
            <a:tbl>
              <a:tblPr firstRow="1" bandRow="1">
                <a:tableStyleId>{00A15C55-8517-42AA-B614-E9B94910E393}</a:tableStyleId>
              </a:tblPr>
              <a:tblGrid>
                <a:gridCol w="1425621"/>
                <a:gridCol w="1425621"/>
                <a:gridCol w="1425621"/>
                <a:gridCol w="1425621"/>
                <a:gridCol w="1425621"/>
                <a:gridCol w="1425621"/>
                <a:gridCol w="1425621"/>
                <a:gridCol w="1425621"/>
              </a:tblGrid>
              <a:tr h="365187">
                <a:tc>
                  <a:txBody>
                    <a:bodyPr/>
                    <a:lstStyle/>
                    <a:p>
                      <a:r>
                        <a:rPr lang="en-GB" sz="1050" dirty="0" smtClean="0">
                          <a:latin typeface="Proxima Nova Alt Cn Rg" panose="02000506030000020004" pitchFamily="50" charset="0"/>
                        </a:rPr>
                        <a:t>Active, inclusive and safe</a:t>
                      </a:r>
                      <a:endParaRPr lang="en-GB" sz="1050" b="1" dirty="0">
                        <a:latin typeface="Proxima Nova Alt Cn Rg" panose="02000506030000020004" pitchFamily="50" charset="0"/>
                      </a:endParaRPr>
                    </a:p>
                  </a:txBody>
                  <a:tcPr anchor="ctr" anchorCtr="1"/>
                </a:tc>
                <a:tc>
                  <a:txBody>
                    <a:bodyPr/>
                    <a:lstStyle/>
                    <a:p>
                      <a:r>
                        <a:rPr lang="en-GB" sz="1050" dirty="0" smtClean="0">
                          <a:latin typeface="Proxima Nova Alt Cn Rg" panose="02000506030000020004" pitchFamily="50" charset="0"/>
                        </a:rPr>
                        <a:t>Well run</a:t>
                      </a:r>
                      <a:endParaRPr lang="en-GB" sz="1050" b="1" dirty="0">
                        <a:latin typeface="Proxima Nova Alt Cn Rg" panose="02000506030000020004" pitchFamily="50" charset="0"/>
                      </a:endParaRPr>
                    </a:p>
                  </a:txBody>
                  <a:tcPr anchor="ctr" anchorCtr="1"/>
                </a:tc>
                <a:tc>
                  <a:txBody>
                    <a:bodyPr/>
                    <a:lstStyle/>
                    <a:p>
                      <a:r>
                        <a:rPr lang="en-GB" sz="1050" dirty="0" smtClean="0">
                          <a:latin typeface="Proxima Nova Alt Cn Rg" panose="02000506030000020004" pitchFamily="50" charset="0"/>
                        </a:rPr>
                        <a:t>Environmentally sensitive</a:t>
                      </a:r>
                      <a:endParaRPr lang="en-GB" sz="1050" b="1" dirty="0">
                        <a:latin typeface="Proxima Nova Alt Cn Rg" panose="02000506030000020004" pitchFamily="50" charset="0"/>
                      </a:endParaRPr>
                    </a:p>
                  </a:txBody>
                  <a:tcPr anchor="ctr" anchorCtr="1"/>
                </a:tc>
                <a:tc>
                  <a:txBody>
                    <a:bodyPr/>
                    <a:lstStyle/>
                    <a:p>
                      <a:r>
                        <a:rPr lang="en-GB" sz="1050" dirty="0" smtClean="0">
                          <a:latin typeface="Proxima Nova Alt Cn Rg" panose="02000506030000020004" pitchFamily="50" charset="0"/>
                        </a:rPr>
                        <a:t>Well designed and built</a:t>
                      </a:r>
                      <a:endParaRPr lang="en-GB" sz="1050" b="1" dirty="0">
                        <a:latin typeface="Proxima Nova Alt Cn Rg" panose="02000506030000020004" pitchFamily="50" charset="0"/>
                      </a:endParaRPr>
                    </a:p>
                  </a:txBody>
                  <a:tcPr anchor="ctr" anchorCtr="1"/>
                </a:tc>
                <a:tc>
                  <a:txBody>
                    <a:bodyPr/>
                    <a:lstStyle/>
                    <a:p>
                      <a:r>
                        <a:rPr lang="en-GB" sz="1050" dirty="0" smtClean="0">
                          <a:latin typeface="Proxima Nova Alt Cn Rg" panose="02000506030000020004" pitchFamily="50" charset="0"/>
                        </a:rPr>
                        <a:t>Well connected</a:t>
                      </a:r>
                      <a:endParaRPr lang="en-GB" sz="1050" b="1" dirty="0">
                        <a:latin typeface="Proxima Nova Alt Cn Rg" panose="02000506030000020004" pitchFamily="50" charset="0"/>
                      </a:endParaRPr>
                    </a:p>
                  </a:txBody>
                  <a:tcPr anchor="ctr" anchorCtr="1"/>
                </a:tc>
                <a:tc>
                  <a:txBody>
                    <a:bodyPr/>
                    <a:lstStyle/>
                    <a:p>
                      <a:r>
                        <a:rPr lang="en-GB" sz="1050" dirty="0" smtClean="0">
                          <a:latin typeface="Proxima Nova Alt Cn Rg" panose="02000506030000020004" pitchFamily="50" charset="0"/>
                        </a:rPr>
                        <a:t>Thriving</a:t>
                      </a:r>
                      <a:endParaRPr lang="en-GB" sz="1050" b="1" dirty="0">
                        <a:latin typeface="Proxima Nova Alt Cn Rg" panose="02000506030000020004" pitchFamily="50" charset="0"/>
                      </a:endParaRPr>
                    </a:p>
                  </a:txBody>
                  <a:tcPr anchor="ctr" anchorCtr="1"/>
                </a:tc>
                <a:tc>
                  <a:txBody>
                    <a:bodyPr/>
                    <a:lstStyle/>
                    <a:p>
                      <a:r>
                        <a:rPr lang="en-GB" sz="1050" dirty="0" smtClean="0">
                          <a:latin typeface="Proxima Nova Alt Cn Rg" panose="02000506030000020004" pitchFamily="50" charset="0"/>
                        </a:rPr>
                        <a:t>Well served</a:t>
                      </a:r>
                      <a:endParaRPr lang="en-GB" sz="1050" b="1" dirty="0">
                        <a:latin typeface="Proxima Nova Alt Cn Rg" panose="02000506030000020004" pitchFamily="50" charset="0"/>
                      </a:endParaRPr>
                    </a:p>
                  </a:txBody>
                  <a:tcPr anchor="ctr" anchorCtr="1"/>
                </a:tc>
                <a:tc>
                  <a:txBody>
                    <a:bodyPr/>
                    <a:lstStyle/>
                    <a:p>
                      <a:r>
                        <a:rPr lang="en-GB" sz="1050" dirty="0" smtClean="0">
                          <a:latin typeface="Proxima Nova Alt Cn Rg" panose="02000506030000020004" pitchFamily="50" charset="0"/>
                        </a:rPr>
                        <a:t>Fair for everyone</a:t>
                      </a:r>
                      <a:endParaRPr lang="en-GB" sz="1050" b="1" dirty="0">
                        <a:latin typeface="Proxima Nova Alt Cn Rg" panose="02000506030000020004" pitchFamily="50" charset="0"/>
                      </a:endParaRPr>
                    </a:p>
                  </a:txBody>
                  <a:tcPr anchor="ctr" anchorCtr="1"/>
                </a:tc>
              </a:tr>
              <a:tr h="13593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a sense of community identity and belonging </a:t>
                      </a:r>
                    </a:p>
                    <a:p>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strong, informed and effective partnerships that lead by example (e.g. government, business, community) </a:t>
                      </a:r>
                    </a:p>
                    <a:p>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actively seek to minimise climate change, including through energy efficiency and the use of renewables </a:t>
                      </a:r>
                    </a:p>
                    <a:p>
                      <a:endParaRPr lang="en-GB" sz="1050" dirty="0">
                        <a:latin typeface="Proxima Nova Alt Cn Rg" panose="02000506030000020004" pitchFamily="50" charset="0"/>
                      </a:endParaRPr>
                    </a:p>
                  </a:txBody>
                  <a:tcPr anchor="ctr" anchorCtr="1"/>
                </a:tc>
                <a:tc>
                  <a:txBody>
                    <a:bodyPr/>
                    <a:lstStyle/>
                    <a:p>
                      <a:r>
                        <a:rPr lang="en-GB" sz="1050" kern="1200" dirty="0" smtClean="0">
                          <a:effectLst/>
                          <a:latin typeface="Proxima Nova Alt Cn Rg" panose="02000506030000020004" pitchFamily="50" charset="0"/>
                        </a:rPr>
                        <a:t>sense of place - a place with a positive 'feeling' for people and local distinctiveness </a:t>
                      </a:r>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transport facilities, including public transport, that help people travel within and between communities and reduce dependence on cars </a:t>
                      </a:r>
                    </a:p>
                    <a:p>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a wide range of jobs and training opportunities </a:t>
                      </a:r>
                    </a:p>
                    <a:p>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Well-performing local schools, further and higher education institutions, and other opportunities for lifelong learning </a:t>
                      </a:r>
                    </a:p>
                    <a:p>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recognise individuals' rights and responsibilities </a:t>
                      </a:r>
                    </a:p>
                    <a:p>
                      <a:endParaRPr lang="en-GB" sz="1050" dirty="0">
                        <a:latin typeface="Proxima Nova Alt Cn Rg" panose="02000506030000020004" pitchFamily="50" charset="0"/>
                      </a:endParaRPr>
                    </a:p>
                  </a:txBody>
                  <a:tcPr anchor="ctr" anchorCtr="1"/>
                </a:tc>
              </a:tr>
              <a:tr h="10752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opportunities for cultural, leisure, community, sport and other activities, including for children and young people </a:t>
                      </a:r>
                    </a:p>
                    <a:p>
                      <a:endParaRPr lang="en-GB" sz="1050" dirty="0">
                        <a:latin typeface="Proxima Nova Alt Cn Rg" panose="02000506030000020004" pitchFamily="50" charset="0"/>
                      </a:endParaRPr>
                    </a:p>
                  </a:txBody>
                  <a:tcPr anchor="ctr" anchorCtr="1"/>
                </a:tc>
                <a:tc>
                  <a:txBody>
                    <a:bodyPr/>
                    <a:lstStyle/>
                    <a:p>
                      <a:r>
                        <a:rPr lang="en-GB" sz="1050" dirty="0" smtClean="0">
                          <a:latin typeface="Proxima Nova Alt Cn Rg" panose="02000506030000020004" pitchFamily="50" charset="0"/>
                        </a:rPr>
                        <a:t>The community is involved</a:t>
                      </a:r>
                      <a:r>
                        <a:rPr lang="en-GB" sz="1050" baseline="0" dirty="0" smtClean="0">
                          <a:latin typeface="Proxima Nova Alt Cn Rg" panose="02000506030000020004" pitchFamily="50" charset="0"/>
                        </a:rPr>
                        <a:t> in making decisions about what happens in their community.</a:t>
                      </a:r>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protect the environment, by minimising pollution on land, in water and in the air </a:t>
                      </a:r>
                    </a:p>
                    <a:p>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user-friendly public and green spaces with facilities for everyone including children and older people </a:t>
                      </a:r>
                    </a:p>
                    <a:p>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good access to regional, national and international communications networks. </a:t>
                      </a:r>
                    </a:p>
                    <a:p>
                      <a:endParaRPr lang="en-GB" sz="1050" dirty="0">
                        <a:latin typeface="Proxima Nova Alt Cn Rg" panose="02000506030000020004" pitchFamily="50" charset="0"/>
                      </a:endParaRPr>
                    </a:p>
                  </a:txBody>
                  <a:tcPr anchor="ctr" anchorCtr="1"/>
                </a:tc>
                <a:tc>
                  <a:txBody>
                    <a:bodyPr/>
                    <a:lstStyle/>
                    <a:p>
                      <a:r>
                        <a:rPr lang="en-GB" sz="1050" kern="1200" dirty="0" smtClean="0">
                          <a:effectLst/>
                          <a:latin typeface="Proxima Nova Alt Cn Rg" panose="02000506030000020004" pitchFamily="50" charset="0"/>
                        </a:rPr>
                        <a:t>economically viable and attractive town centres</a:t>
                      </a:r>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high quality local health care and social services, integrated where possible with other services </a:t>
                      </a:r>
                    </a:p>
                    <a:p>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have due regard for the needs of future generations in current decisions and actions. </a:t>
                      </a:r>
                    </a:p>
                    <a:p>
                      <a:endParaRPr lang="en-GB" sz="1050" dirty="0">
                        <a:latin typeface="Proxima Nova Alt Cn Rg" panose="02000506030000020004" pitchFamily="50" charset="0"/>
                      </a:endParaRPr>
                    </a:p>
                  </a:txBody>
                  <a:tcPr anchor="ctr" anchorCtr="1"/>
                </a:tc>
              </a:tr>
              <a:tr h="178535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low levels of crime, drugs and antisocial behaviour with visible, effective and community-friendly policing </a:t>
                      </a:r>
                    </a:p>
                    <a:p>
                      <a:endParaRPr lang="en-GB" sz="1050" dirty="0">
                        <a:latin typeface="Proxima Nova Alt Cn Rg" panose="02000506030000020004" pitchFamily="50" charset="0"/>
                      </a:endParaRPr>
                    </a:p>
                  </a:txBody>
                  <a:tcPr anchor="ctr" anchorCtr="1"/>
                </a:tc>
                <a:tc>
                  <a:txBody>
                    <a:bodyPr/>
                    <a:lstStyle/>
                    <a:p>
                      <a:r>
                        <a:rPr lang="en-GB" sz="1050" dirty="0" smtClean="0">
                          <a:latin typeface="Proxima Nova Alt Cn Rg" panose="02000506030000020004" pitchFamily="50" charset="0"/>
                        </a:rPr>
                        <a:t>It’s really clear who is in charge and who is responsible</a:t>
                      </a:r>
                      <a:r>
                        <a:rPr lang="en-GB" sz="1050" baseline="0" dirty="0" smtClean="0">
                          <a:latin typeface="Proxima Nova Alt Cn Rg" panose="02000506030000020004" pitchFamily="50" charset="0"/>
                        </a:rPr>
                        <a:t> for what.</a:t>
                      </a:r>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protect and improve bio-diversity (e.g. wildlife habitats) </a:t>
                      </a:r>
                    </a:p>
                    <a:p>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buildings and public spaces which promote health and are designed to reduce crime and make people feel safe </a:t>
                      </a:r>
                    </a:p>
                    <a:p>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widely available and effective telecommunications and Internet access </a:t>
                      </a:r>
                    </a:p>
                    <a:p>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a strong business community with links into the wider economy </a:t>
                      </a:r>
                    </a:p>
                    <a:p>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good range of affordable public, community, voluntary and private services (e.g. retail, fresh food, commercial, utilities, information and advice) which are accessible to the whole community </a:t>
                      </a:r>
                    </a:p>
                    <a:p>
                      <a:endParaRPr lang="en-GB" sz="1050" dirty="0">
                        <a:latin typeface="Proxima Nova Alt Cn Rg" panose="02000506030000020004" pitchFamily="50" charset="0"/>
                      </a:endParaRPr>
                    </a:p>
                  </a:txBody>
                  <a:tcPr anchor="ctr" anchorCtr="1"/>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050" kern="1200" dirty="0" smtClean="0">
                          <a:effectLst/>
                          <a:latin typeface="Proxima Nova Alt Cn Rg" panose="02000506030000020004" pitchFamily="50" charset="0"/>
                        </a:rPr>
                        <a:t>respect the rights and aspirations of others (both neighbouring communities, and across the wider world) also to be sustainable </a:t>
                      </a:r>
                    </a:p>
                    <a:p>
                      <a:endParaRPr lang="en-GB" sz="1050" dirty="0">
                        <a:latin typeface="Proxima Nova Alt Cn Rg" panose="02000506030000020004" pitchFamily="50" charset="0"/>
                      </a:endParaRPr>
                    </a:p>
                  </a:txBody>
                  <a:tcPr anchor="ctr" anchorCtr="1"/>
                </a:tc>
              </a:tr>
            </a:tbl>
          </a:graphicData>
        </a:graphic>
      </p:graphicFrame>
    </p:spTree>
    <p:extLst>
      <p:ext uri="{BB962C8B-B14F-4D97-AF65-F5344CB8AC3E}">
        <p14:creationId xmlns:p14="http://schemas.microsoft.com/office/powerpoint/2010/main" val="101826290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7562800"/>
      </p:ext>
    </p:extLst>
  </p:cSld>
  <p:clrMapOvr>
    <a:masterClrMapping/>
  </p:clrMapOvr>
  <p:timing>
    <p:tnLst>
      <p:par>
        <p:cTn id="1" dur="indefinite" restart="never" nodeType="tmRoot"/>
      </p:par>
    </p:tnLst>
  </p:timing>
</p:sld>
</file>

<file path=ppt/theme/theme1.xml><?xml version="1.0" encoding="utf-8"?>
<a:theme xmlns:a="http://schemas.openxmlformats.org/drawingml/2006/main" name="SKILLSTHEME">
  <a:themeElements>
    <a:clrScheme name="CareersColours">
      <a:dk1>
        <a:srgbClr val="17444F"/>
      </a:dk1>
      <a:lt1>
        <a:srgbClr val="FFFFFF"/>
      </a:lt1>
      <a:dk2>
        <a:srgbClr val="1EACD0"/>
      </a:dk2>
      <a:lt2>
        <a:srgbClr val="A7A9AB"/>
      </a:lt2>
      <a:accent1>
        <a:srgbClr val="17444F"/>
      </a:accent1>
      <a:accent2>
        <a:srgbClr val="CB4157"/>
      </a:accent2>
      <a:accent3>
        <a:srgbClr val="EAC756"/>
      </a:accent3>
      <a:accent4>
        <a:srgbClr val="E27153"/>
      </a:accent4>
      <a:accent5>
        <a:srgbClr val="98CCDB"/>
      </a:accent5>
      <a:accent6>
        <a:srgbClr val="A7A9AB"/>
      </a:accent6>
      <a:hlink>
        <a:srgbClr val="CB4157"/>
      </a:hlink>
      <a:folHlink>
        <a:srgbClr val="98CCDB"/>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ea typeface="ＭＳ Ｐゴシック" pitchFamily="1" charset="-128"/>
          </a:defRPr>
        </a:defPPr>
      </a:lstStyle>
    </a:lnDef>
    <a:txDef>
      <a:spPr bwMode="auto">
        <a:noFill/>
        <a:ln w="9525">
          <a:noFill/>
          <a:miter lim="800000"/>
          <a:headEnd/>
          <a:tailEnd/>
        </a:ln>
      </a:spPr>
      <a:bodyPr vert="horz" wrap="square" lIns="91440" tIns="45720" rIns="91440" bIns="45720" numCol="1" anchor="t" anchorCtr="0" compatLnSpc="1">
        <a:prstTxWarp prst="textNoShape">
          <a:avLst/>
        </a:prstTxWarp>
        <a:normAutofit/>
      </a:bodyPr>
      <a:lstStyle>
        <a:defPPr>
          <a:defRPr kern="0" dirty="0" smtClean="0"/>
        </a:defPPr>
      </a:lstStyle>
    </a:tx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CARRES_TEMPLATE_WIDESCREEN.potx" id="{AE72B12E-2B79-4040-9BA4-D3FE9F55B66F}" vid="{E1BAB0CE-ED0D-4576-AEAF-3832295C1B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CARRES_TEMPLATE_WIDESCREEN</Template>
  <TotalTime>71</TotalTime>
  <Words>703</Words>
  <Application>Microsoft Office PowerPoint</Application>
  <PresentationFormat>Widescreen</PresentationFormat>
  <Paragraphs>87</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Populaire</vt:lpstr>
      <vt:lpstr>Proxima Nova Rg</vt:lpstr>
      <vt:lpstr>ＭＳ Ｐゴシック</vt:lpstr>
      <vt:lpstr>Calibri</vt:lpstr>
      <vt:lpstr>Proxima Nova Alt Cn Rg</vt:lpstr>
      <vt:lpstr>Arial</vt:lpstr>
      <vt:lpstr>Proxima Nova Th</vt:lpstr>
      <vt:lpstr>SKILLSTHEME</vt:lpstr>
      <vt:lpstr>What are sustainable communities?</vt:lpstr>
      <vt:lpstr>According to our Government, Sustainable…..</vt:lpstr>
      <vt:lpstr>Thinking about the government’s definition…</vt:lpstr>
      <vt:lpstr>Sustainable Communities</vt:lpstr>
      <vt:lpstr>So what on Earth is a sustainable community?</vt:lpstr>
      <vt:lpstr>The components of a sustainable community…</vt:lpstr>
      <vt:lpstr>The components of a sustainable community…</vt:lpstr>
      <vt:lpstr>The components of a sustainable community…</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are sustainable communities?</dc:title>
  <dc:creator>Gareth Jenkins</dc:creator>
  <cp:lastModifiedBy>Catherine Wilson</cp:lastModifiedBy>
  <cp:revision>12</cp:revision>
  <dcterms:created xsi:type="dcterms:W3CDTF">2015-06-03T15:10:08Z</dcterms:created>
  <dcterms:modified xsi:type="dcterms:W3CDTF">2015-06-18T11:25:37Z</dcterms:modified>
</cp:coreProperties>
</file>